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2"/>
  </p:notesMasterIdLst>
  <p:handoutMasterIdLst>
    <p:handoutMasterId r:id="rId23"/>
  </p:handoutMasterIdLst>
  <p:sldIdLst>
    <p:sldId id="282" r:id="rId4"/>
    <p:sldId id="293" r:id="rId5"/>
    <p:sldId id="314" r:id="rId6"/>
    <p:sldId id="307" r:id="rId7"/>
    <p:sldId id="297" r:id="rId8"/>
    <p:sldId id="283" r:id="rId9"/>
    <p:sldId id="308" r:id="rId10"/>
    <p:sldId id="306" r:id="rId11"/>
    <p:sldId id="312" r:id="rId12"/>
    <p:sldId id="313" r:id="rId13"/>
    <p:sldId id="305" r:id="rId14"/>
    <p:sldId id="303" r:id="rId15"/>
    <p:sldId id="309" r:id="rId16"/>
    <p:sldId id="315" r:id="rId17"/>
    <p:sldId id="316" r:id="rId18"/>
    <p:sldId id="311" r:id="rId19"/>
    <p:sldId id="281" r:id="rId20"/>
    <p:sldId id="299" r:id="rId2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55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1041;&#1080;&#1073;&#1083;&#1080;&#1086;&#1090;&#1077;&#1082;&#1080;\&#1047;&#1072;&#1075;&#1088;&#1091;&#1079;&#1082;&#1080;\&#1054;&#1094;&#1077;&#1085;&#1082;&#1072;%20&#1080;&#1085;&#1074;&#1077;&#1089;&#1090;&#1080;&#1094;&#1080;&#1086;&#1085;&#1085;&#1086;&#1081;%20&#1087;&#1088;&#1080;&#1074;&#1083;&#1077;&#1082;&#1072;&#1090;&#1077;&#1083;&#1100;&#1085;&#1086;&#1089;&#1090;&#1080;%20&#1087;&#1088;&#1086;&#1077;&#1082;&#1090;&#107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Итог!$C$4</c:f>
              <c:strCache>
                <c:ptCount val="1"/>
                <c:pt idx="0">
                  <c:v>Выручка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cat>
            <c:strRef>
              <c:f>Итог!$D$3:$P$3</c:f>
              <c:strCache>
                <c:ptCount val="13"/>
                <c:pt idx="0">
                  <c:v>0 кв.</c:v>
                </c:pt>
                <c:pt idx="1">
                  <c:v>1 кв.</c:v>
                </c:pt>
                <c:pt idx="2">
                  <c:v>2 кв.</c:v>
                </c:pt>
                <c:pt idx="3">
                  <c:v>3 кв.</c:v>
                </c:pt>
                <c:pt idx="4">
                  <c:v>4 кв.</c:v>
                </c:pt>
                <c:pt idx="5">
                  <c:v>5 кв.</c:v>
                </c:pt>
                <c:pt idx="6">
                  <c:v>6 кв.</c:v>
                </c:pt>
                <c:pt idx="7">
                  <c:v>7 кв.</c:v>
                </c:pt>
                <c:pt idx="8">
                  <c:v>8 кв.</c:v>
                </c:pt>
                <c:pt idx="9">
                  <c:v>9 кв.</c:v>
                </c:pt>
                <c:pt idx="10">
                  <c:v>10 кв.</c:v>
                </c:pt>
                <c:pt idx="11">
                  <c:v>11 кв.</c:v>
                </c:pt>
                <c:pt idx="12">
                  <c:v>12 кв.</c:v>
                </c:pt>
              </c:strCache>
            </c:strRef>
          </c:cat>
          <c:val>
            <c:numRef>
              <c:f>Итог!$D$4:$P$4</c:f>
              <c:numCache>
                <c:formatCode>#,##0</c:formatCode>
                <c:ptCount val="13"/>
                <c:pt idx="0" formatCode="General">
                  <c:v>0</c:v>
                </c:pt>
                <c:pt idx="1">
                  <c:v>370</c:v>
                </c:pt>
                <c:pt idx="2">
                  <c:v>4847.2963514350504</c:v>
                </c:pt>
                <c:pt idx="3">
                  <c:v>5710.9018552239186</c:v>
                </c:pt>
                <c:pt idx="4">
                  <c:v>8238.8195613781427</c:v>
                </c:pt>
                <c:pt idx="5">
                  <c:v>10000.757761876757</c:v>
                </c:pt>
                <c:pt idx="6">
                  <c:v>11380.781903884816</c:v>
                </c:pt>
                <c:pt idx="7">
                  <c:v>14070.481093144122</c:v>
                </c:pt>
                <c:pt idx="8">
                  <c:v>14664.274937296952</c:v>
                </c:pt>
                <c:pt idx="9">
                  <c:v>15724.907998447072</c:v>
                </c:pt>
                <c:pt idx="10">
                  <c:v>15925.462294089888</c:v>
                </c:pt>
                <c:pt idx="11">
                  <c:v>16576.590400939484</c:v>
                </c:pt>
                <c:pt idx="12">
                  <c:v>16788.006989980782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8067-451B-9533-89792F65B4FA}"/>
            </c:ext>
          </c:extLst>
        </c:ser>
        <c:ser>
          <c:idx val="1"/>
          <c:order val="1"/>
          <c:tx>
            <c:strRef>
              <c:f>Итог!$C$5</c:f>
              <c:strCache>
                <c:ptCount val="1"/>
                <c:pt idx="0">
                  <c:v>Суммарный расход</c:v>
                </c:pt>
              </c:strCache>
            </c:strRef>
          </c:tx>
          <c:spPr>
            <a:solidFill>
              <a:srgbClr val="000000"/>
            </a:solidFill>
          </c:spPr>
          <c:invertIfNegative val="1"/>
          <c:cat>
            <c:strRef>
              <c:f>Итог!$D$3:$P$3</c:f>
              <c:strCache>
                <c:ptCount val="13"/>
                <c:pt idx="0">
                  <c:v>0 кв.</c:v>
                </c:pt>
                <c:pt idx="1">
                  <c:v>1 кв.</c:v>
                </c:pt>
                <c:pt idx="2">
                  <c:v>2 кв.</c:v>
                </c:pt>
                <c:pt idx="3">
                  <c:v>3 кв.</c:v>
                </c:pt>
                <c:pt idx="4">
                  <c:v>4 кв.</c:v>
                </c:pt>
                <c:pt idx="5">
                  <c:v>5 кв.</c:v>
                </c:pt>
                <c:pt idx="6">
                  <c:v>6 кв.</c:v>
                </c:pt>
                <c:pt idx="7">
                  <c:v>7 кв.</c:v>
                </c:pt>
                <c:pt idx="8">
                  <c:v>8 кв.</c:v>
                </c:pt>
                <c:pt idx="9">
                  <c:v>9 кв.</c:v>
                </c:pt>
                <c:pt idx="10">
                  <c:v>10 кв.</c:v>
                </c:pt>
                <c:pt idx="11">
                  <c:v>11 кв.</c:v>
                </c:pt>
                <c:pt idx="12">
                  <c:v>12 кв.</c:v>
                </c:pt>
              </c:strCache>
            </c:strRef>
          </c:cat>
          <c:val>
            <c:numRef>
              <c:f>Итог!$D$5:$P$5</c:f>
              <c:numCache>
                <c:formatCode>General</c:formatCode>
                <c:ptCount val="13"/>
                <c:pt idx="0">
                  <c:v>0</c:v>
                </c:pt>
                <c:pt idx="1">
                  <c:v>746</c:v>
                </c:pt>
                <c:pt idx="2">
                  <c:v>6600</c:v>
                </c:pt>
                <c:pt idx="3">
                  <c:v>6735</c:v>
                </c:pt>
                <c:pt idx="4">
                  <c:v>8568</c:v>
                </c:pt>
                <c:pt idx="5">
                  <c:v>8252</c:v>
                </c:pt>
                <c:pt idx="6">
                  <c:v>9612</c:v>
                </c:pt>
                <c:pt idx="7">
                  <c:v>11877</c:v>
                </c:pt>
                <c:pt idx="8">
                  <c:v>12370</c:v>
                </c:pt>
                <c:pt idx="9">
                  <c:v>13255</c:v>
                </c:pt>
                <c:pt idx="10">
                  <c:v>13414</c:v>
                </c:pt>
                <c:pt idx="11">
                  <c:v>15010</c:v>
                </c:pt>
                <c:pt idx="12">
                  <c:v>15191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1-8067-451B-9533-89792F65B4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99095318"/>
        <c:axId val="1289144067"/>
      </c:barChart>
      <c:catAx>
        <c:axId val="89909531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ru-RU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pPr>
            <a:endParaRPr lang="ru-RU"/>
          </a:p>
        </c:txPr>
        <c:crossAx val="1289144067"/>
        <c:crosses val="autoZero"/>
        <c:auto val="1"/>
        <c:lblAlgn val="ctr"/>
        <c:lblOffset val="100"/>
        <c:noMultiLvlLbl val="1"/>
      </c:catAx>
      <c:valAx>
        <c:axId val="1289144067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ru-RU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pPr>
            <a:endParaRPr lang="ru-RU"/>
          </a:p>
        </c:txPr>
        <c:crossAx val="899095318"/>
        <c:crosses val="autoZero"/>
        <c:crossBetween val="between"/>
      </c:valAx>
    </c:plotArea>
    <c:legend>
      <c:legendPos val="r"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Calibri" panose="020F0502020204030204" pitchFamily="34" charset="0"/>
              <a:cs typeface="Calibri" panose="020F0502020204030204" pitchFamily="34" charset="0"/>
            </a:defRPr>
          </a:pPr>
          <a:endParaRPr lang="ru-RU"/>
        </a:p>
      </c:txPr>
    </c:legend>
    <c:plotVisOnly val="1"/>
    <c:dispBlanksAs val="zero"/>
    <c:showDLblsOverMax val="1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A5C064-84A7-4F33-A3C5-616A674BA786}" type="datetime1">
              <a:rPr lang="ru-RU" smtClean="0"/>
              <a:t>14.12.2020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B300C-53C0-476E-919C-7CE08E363BA7}" type="datetime1">
              <a:rPr lang="ru-RU" smtClean="0"/>
              <a:pPr/>
              <a:t>14.12.2020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606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989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1138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367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569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9546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474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9179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8698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59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80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4307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729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72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196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660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828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 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Введите подпись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Номер телефона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lnSpc>
                <a:spcPct val="80000"/>
              </a:lnSpc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" name="Надпись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ru-RU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ru-RU" sz="1600" b="1" spc="-10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ru-RU" sz="16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1.wdp"/><Relationship Id="rId5" Type="http://schemas.openxmlformats.org/officeDocument/2006/relationships/image" Target="../media/image27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956" y="4346296"/>
            <a:ext cx="6137284" cy="1674470"/>
          </a:xfrm>
        </p:spPr>
        <p:txBody>
          <a:bodyPr rtlCol="0"/>
          <a:lstStyle/>
          <a:p>
            <a:pPr rtl="0"/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Na – ion </a:t>
            </a:r>
            <a:r>
              <a:rPr lang="ru-RU" sz="5000" dirty="0">
                <a:latin typeface="Calibri" panose="020F0502020204030204" pitchFamily="34" charset="0"/>
                <a:cs typeface="Calibri" panose="020F0502020204030204" pitchFamily="34" charset="0"/>
              </a:rPr>
              <a:t>аккумуляторы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Будущее электроники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10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E5C3C0-1961-41C1-A284-4FD4CDA4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477" y="0"/>
            <a:ext cx="2219394" cy="6192000"/>
          </a:xfrm>
          <a:prstGeom prst="rect">
            <a:avLst/>
          </a:prstGeom>
        </p:spPr>
      </p:pic>
      <p:sp>
        <p:nvSpPr>
          <p:cNvPr id="17" name="Заголовок 8">
            <a:extLst>
              <a:ext uri="{FF2B5EF4-FFF2-40B4-BE49-F238E27FC236}">
                <a16:creationId xmlns:a16="http://schemas.microsoft.com/office/drawing/2014/main" id="{96E78FBF-55C1-43C2-ACA0-452BA8A9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13" y="1007142"/>
            <a:ext cx="5522587" cy="845191"/>
          </a:xfrm>
        </p:spPr>
        <p:txBody>
          <a:bodyPr/>
          <a:lstStyle/>
          <a:p>
            <a:pPr algn="l"/>
            <a:r>
              <a:rPr lang="ru-RU" noProof="1">
                <a:latin typeface="Calibri" panose="020F0502020204030204" pitchFamily="34" charset="0"/>
                <a:cs typeface="Calibri" panose="020F0502020204030204" pitchFamily="34" charset="0"/>
              </a:rPr>
              <a:t>Комерциализация проекта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4D3065D9-C7DE-42EF-B6B8-41524ED24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729873"/>
              </p:ext>
            </p:extLst>
          </p:nvPr>
        </p:nvGraphicFramePr>
        <p:xfrm>
          <a:off x="1260213" y="2519160"/>
          <a:ext cx="8261292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39626">
                  <a:extLst>
                    <a:ext uri="{9D8B030D-6E8A-4147-A177-3AD203B41FA5}">
                      <a16:colId xmlns:a16="http://schemas.microsoft.com/office/drawing/2014/main" val="2896895186"/>
                    </a:ext>
                  </a:extLst>
                </a:gridCol>
                <a:gridCol w="1767902">
                  <a:extLst>
                    <a:ext uri="{9D8B030D-6E8A-4147-A177-3AD203B41FA5}">
                      <a16:colId xmlns:a16="http://schemas.microsoft.com/office/drawing/2014/main" val="1673087666"/>
                    </a:ext>
                  </a:extLst>
                </a:gridCol>
                <a:gridCol w="2753764">
                  <a:extLst>
                    <a:ext uri="{9D8B030D-6E8A-4147-A177-3AD203B41FA5}">
                      <a16:colId xmlns:a16="http://schemas.microsoft.com/office/drawing/2014/main" val="133434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Характеристики модели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Применимость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важность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Достижимость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44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Потенциал высоких доходов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9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Легкость масштабирования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22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Долгосрочный проект с перспективой создания новых услуг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8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Высокие первоначальные затраты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51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Требуется большое количество времени и энергии на создание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52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Меньше времени на проработку проекта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244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351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sp>
        <p:nvSpPr>
          <p:cNvPr id="2" name="Заголовок 2">
            <a:extLst>
              <a:ext uri="{FF2B5EF4-FFF2-40B4-BE49-F238E27FC236}">
                <a16:creationId xmlns:a16="http://schemas.microsoft.com/office/drawing/2014/main" id="{3CDF899D-9C64-44AD-97FF-9E02016B8B3F}"/>
              </a:ext>
            </a:extLst>
          </p:cNvPr>
          <p:cNvSpPr txBox="1">
            <a:spLocks/>
          </p:cNvSpPr>
          <p:nvPr/>
        </p:nvSpPr>
        <p:spPr>
          <a:xfrm>
            <a:off x="1162805" y="974121"/>
            <a:ext cx="4177717" cy="8195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Бизнес модель и потребители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24B7609B-5AD3-4E60-92F5-CD3B66375527}"/>
              </a:ext>
            </a:extLst>
          </p:cNvPr>
          <p:cNvSpPr txBox="1">
            <a:spLocks/>
          </p:cNvSpPr>
          <p:nvPr/>
        </p:nvSpPr>
        <p:spPr>
          <a:xfrm>
            <a:off x="1162805" y="2785145"/>
            <a:ext cx="4801768" cy="3347208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«Игрок одного уровня»</a:t>
            </a:r>
          </a:p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Поставки для производителей мелкой электроники и бытовой техники</a:t>
            </a:r>
          </a:p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Ценностное предложение</a:t>
            </a:r>
          </a:p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Samsung">
            <a:extLst>
              <a:ext uri="{FF2B5EF4-FFF2-40B4-BE49-F238E27FC236}">
                <a16:creationId xmlns:a16="http://schemas.microsoft.com/office/drawing/2014/main" id="{2BCE193C-1479-41FE-8EAD-506D5D8D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84" y="3775839"/>
            <a:ext cx="1779880" cy="70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За 3 квартал 2015 года Huawei поставила 27,4 млн смартфонов, что на 63%  больше прошлогодних показателей - ITC.ua">
            <a:extLst>
              <a:ext uri="{FF2B5EF4-FFF2-40B4-BE49-F238E27FC236}">
                <a16:creationId xmlns:a16="http://schemas.microsoft.com/office/drawing/2014/main" id="{55D1C380-162C-4E77-9032-612A3B9C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700" r="96700">
                        <a14:foregroundMark x1="13700" y1="40741" x2="13700" y2="40741"/>
                        <a14:foregroundMark x1="8600" y1="42778" x2="8600" y2="42778"/>
                        <a14:foregroundMark x1="4700" y1="54815" x2="4700" y2="54815"/>
                        <a14:foregroundMark x1="14800" y1="34074" x2="14800" y2="34074"/>
                        <a14:foregroundMark x1="22300" y1="31481" x2="22300" y2="31481"/>
                        <a14:foregroundMark x1="24800" y1="52037" x2="24800" y2="52037"/>
                        <a14:foregroundMark x1="28800" y1="54815" x2="28800" y2="54815"/>
                        <a14:foregroundMark x1="25200" y1="66111" x2="25200" y2="66111"/>
                        <a14:foregroundMark x1="9700" y1="66111" x2="9700" y2="66111"/>
                        <a14:foregroundMark x1="46400" y1="57407" x2="46400" y2="57407"/>
                        <a14:foregroundMark x1="50000" y1="52778" x2="50000" y2="52778"/>
                        <a14:foregroundMark x1="65400" y1="52778" x2="65400" y2="52778"/>
                        <a14:foregroundMark x1="88000" y1="50000" x2="88000" y2="50000"/>
                        <a14:foregroundMark x1="96700" y1="50000" x2="96700" y2="50000"/>
                        <a14:backgroundMark x1="64000" y1="50000" x2="640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87" y="2069838"/>
            <a:ext cx="2335285" cy="126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2527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12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ABDFDEA5-2549-43B9-8824-0D54740728C3}"/>
              </a:ext>
            </a:extLst>
          </p:cNvPr>
          <p:cNvSpPr txBox="1">
            <a:spLocks/>
          </p:cNvSpPr>
          <p:nvPr/>
        </p:nvSpPr>
        <p:spPr>
          <a:xfrm>
            <a:off x="1162805" y="974121"/>
            <a:ext cx="4177717" cy="8195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 development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F19F4B9A-C2C6-4330-B5C8-7C865B784350}"/>
              </a:ext>
            </a:extLst>
          </p:cNvPr>
          <p:cNvSpPr txBox="1">
            <a:spLocks/>
          </p:cNvSpPr>
          <p:nvPr/>
        </p:nvSpPr>
        <p:spPr>
          <a:xfrm>
            <a:off x="1162805" y="1971413"/>
            <a:ext cx="4801768" cy="4220587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Производственные аналоги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Первое применение технологии на рынке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Акцент на преимуществах</a:t>
            </a:r>
          </a:p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6225" lvl="1" indent="0">
              <a:buNone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Затраты:</a:t>
            </a:r>
          </a:p>
          <a:p>
            <a:pPr lvl="1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Производство</a:t>
            </a:r>
          </a:p>
          <a:p>
            <a:pPr lvl="1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Оборудование</a:t>
            </a:r>
          </a:p>
          <a:p>
            <a:pPr lvl="1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Помещение</a:t>
            </a:r>
          </a:p>
          <a:p>
            <a:pPr lvl="1"/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6225" lvl="1" indent="0">
              <a:buNone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Прибыль:</a:t>
            </a:r>
          </a:p>
          <a:p>
            <a:pPr lvl="1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Спонсоры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Венчурные фонды</a:t>
            </a:r>
          </a:p>
          <a:p>
            <a:pPr lvl="1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Поставка продукта </a:t>
            </a: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Удобный литий аккумулятор/лития аккумулятор/литий-ионные  аккумуляторы/литиевые аккумуляторы">
            <a:extLst>
              <a:ext uri="{FF2B5EF4-FFF2-40B4-BE49-F238E27FC236}">
                <a16:creationId xmlns:a16="http://schemas.microsoft.com/office/drawing/2014/main" id="{72E278B5-0D6B-4F08-95F5-0825F4B23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000" y="1793713"/>
            <a:ext cx="1803633" cy="95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Логотип Panasonic (Панасоник) / Компьютеры / TopLogos.ru">
            <a:extLst>
              <a:ext uri="{FF2B5EF4-FFF2-40B4-BE49-F238E27FC236}">
                <a16:creationId xmlns:a16="http://schemas.microsoft.com/office/drawing/2014/main" id="{CC851CAF-565C-4929-AD21-557C3100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76" y="4480011"/>
            <a:ext cx="1779880" cy="12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Samsung">
            <a:extLst>
              <a:ext uri="{FF2B5EF4-FFF2-40B4-BE49-F238E27FC236}">
                <a16:creationId xmlns:a16="http://schemas.microsoft.com/office/drawing/2014/main" id="{799C2EB3-A355-4F1E-ACB1-D75B5D98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53" y="3258895"/>
            <a:ext cx="1779880" cy="70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E5C3C0-1961-41C1-A284-4FD4CDA47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477" y="0"/>
            <a:ext cx="221939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7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13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ABDFDEA5-2549-43B9-8824-0D54740728C3}"/>
              </a:ext>
            </a:extLst>
          </p:cNvPr>
          <p:cNvSpPr txBox="1">
            <a:spLocks/>
          </p:cNvSpPr>
          <p:nvPr/>
        </p:nvSpPr>
        <p:spPr>
          <a:xfrm>
            <a:off x="1477858" y="680506"/>
            <a:ext cx="4177717" cy="8195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Привлечение финансирования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E5C3C0-1961-41C1-A284-4FD4CDA4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477" y="0"/>
            <a:ext cx="2219394" cy="6192000"/>
          </a:xfrm>
          <a:prstGeom prst="rect">
            <a:avLst/>
          </a:prstGeom>
        </p:spPr>
      </p:pic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5A707425-5F52-4199-8A72-EAFF972E3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76028"/>
              </p:ext>
            </p:extLst>
          </p:nvPr>
        </p:nvGraphicFramePr>
        <p:xfrm>
          <a:off x="1066797" y="1970882"/>
          <a:ext cx="8128000" cy="43358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602272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7856570"/>
                    </a:ext>
                  </a:extLst>
                </a:gridCol>
                <a:gridCol w="2184403">
                  <a:extLst>
                    <a:ext uri="{9D8B030D-6E8A-4147-A177-3AD203B41FA5}">
                      <a16:colId xmlns:a16="http://schemas.microsoft.com/office/drawing/2014/main" val="3460573152"/>
                    </a:ext>
                  </a:extLst>
                </a:gridCol>
                <a:gridCol w="1879597">
                  <a:extLst>
                    <a:ext uri="{9D8B030D-6E8A-4147-A177-3AD203B41FA5}">
                      <a16:colId xmlns:a16="http://schemas.microsoft.com/office/drawing/2014/main" val="2499042993"/>
                    </a:ext>
                  </a:extLst>
                </a:gridCol>
              </a:tblGrid>
              <a:tr h="76969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Виды источников финансирования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Преимущества с точки зрения нашего проекта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Недостатки с точки зрения нашего проекта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Обоснованный выбор источника финансирования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60033"/>
                  </a:ext>
                </a:extLst>
              </a:tr>
              <a:tr h="639963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3F</a:t>
                      </a:r>
                      <a:endParaRPr lang="ru-RU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(Friends, Family and fools)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Слишком большой стартовый капитал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804239"/>
                  </a:ext>
                </a:extLst>
              </a:tr>
              <a:tr h="639963">
                <a:tc>
                  <a:txBody>
                    <a:bodyPr/>
                    <a:lstStyle/>
                    <a:p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Гранты средства вузов, технопарков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Высокий объем финансирования </a:t>
                      </a:r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в научно исследовательской разработке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Проект ориентирован на производство продукта из готового сырья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604019"/>
                  </a:ext>
                </a:extLst>
              </a:tr>
              <a:tr h="639963">
                <a:tc>
                  <a:txBody>
                    <a:bodyPr/>
                    <a:lstStyle/>
                    <a:p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Бизнес ангелы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Проект среднего риска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Слишком большой стартовый капитал</a:t>
                      </a:r>
                    </a:p>
                    <a:p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790402"/>
                  </a:ext>
                </a:extLst>
              </a:tr>
              <a:tr h="639963">
                <a:tc>
                  <a:txBody>
                    <a:bodyPr/>
                    <a:lstStyle/>
                    <a:p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Венчурные фонды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Могут предоставлять большой стартовый капитал в течении нескольких лет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Имеют процент во владении компанией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Лучше всего подходит для развития предприятий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49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6354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14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sp>
        <p:nvSpPr>
          <p:cNvPr id="2" name="Заголовок 2">
            <a:extLst>
              <a:ext uri="{FF2B5EF4-FFF2-40B4-BE49-F238E27FC236}">
                <a16:creationId xmlns:a16="http://schemas.microsoft.com/office/drawing/2014/main" id="{3CDF899D-9C64-44AD-97FF-9E02016B8B3F}"/>
              </a:ext>
            </a:extLst>
          </p:cNvPr>
          <p:cNvSpPr txBox="1">
            <a:spLocks/>
          </p:cNvSpPr>
          <p:nvPr/>
        </p:nvSpPr>
        <p:spPr>
          <a:xfrm>
            <a:off x="1422864" y="666000"/>
            <a:ext cx="4177717" cy="8195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Финансы</a:t>
            </a:r>
          </a:p>
        </p:txBody>
      </p:sp>
      <p:graphicFrame>
        <p:nvGraphicFramePr>
          <p:cNvPr id="11" name="Chart 1" title="Диаграмма">
            <a:extLst>
              <a:ext uri="{FF2B5EF4-FFF2-40B4-BE49-F238E27FC236}">
                <a16:creationId xmlns:a16="http://schemas.microsoft.com/office/drawing/2014/main" id="{00000000-0008-0000-0200-0000D3BF2A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2156855"/>
              </p:ext>
            </p:extLst>
          </p:nvPr>
        </p:nvGraphicFramePr>
        <p:xfrm>
          <a:off x="1422864" y="1897003"/>
          <a:ext cx="7568736" cy="3958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593807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15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sp>
        <p:nvSpPr>
          <p:cNvPr id="2" name="Заголовок 2">
            <a:extLst>
              <a:ext uri="{FF2B5EF4-FFF2-40B4-BE49-F238E27FC236}">
                <a16:creationId xmlns:a16="http://schemas.microsoft.com/office/drawing/2014/main" id="{3CDF899D-9C64-44AD-97FF-9E02016B8B3F}"/>
              </a:ext>
            </a:extLst>
          </p:cNvPr>
          <p:cNvSpPr txBox="1">
            <a:spLocks/>
          </p:cNvSpPr>
          <p:nvPr/>
        </p:nvSpPr>
        <p:spPr>
          <a:xfrm>
            <a:off x="1422864" y="666000"/>
            <a:ext cx="4177717" cy="8195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Финансы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38070ED-29C1-40E2-82AB-6091216D5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5580"/>
              </p:ext>
            </p:extLst>
          </p:nvPr>
        </p:nvGraphicFramePr>
        <p:xfrm>
          <a:off x="857250" y="2219017"/>
          <a:ext cx="8658226" cy="34293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81771">
                  <a:extLst>
                    <a:ext uri="{9D8B030D-6E8A-4147-A177-3AD203B41FA5}">
                      <a16:colId xmlns:a16="http://schemas.microsoft.com/office/drawing/2014/main" val="1792906315"/>
                    </a:ext>
                  </a:extLst>
                </a:gridCol>
                <a:gridCol w="724624">
                  <a:extLst>
                    <a:ext uri="{9D8B030D-6E8A-4147-A177-3AD203B41FA5}">
                      <a16:colId xmlns:a16="http://schemas.microsoft.com/office/drawing/2014/main" val="729009463"/>
                    </a:ext>
                  </a:extLst>
                </a:gridCol>
                <a:gridCol w="622724">
                  <a:extLst>
                    <a:ext uri="{9D8B030D-6E8A-4147-A177-3AD203B41FA5}">
                      <a16:colId xmlns:a16="http://schemas.microsoft.com/office/drawing/2014/main" val="4070647801"/>
                    </a:ext>
                  </a:extLst>
                </a:gridCol>
                <a:gridCol w="577434">
                  <a:extLst>
                    <a:ext uri="{9D8B030D-6E8A-4147-A177-3AD203B41FA5}">
                      <a16:colId xmlns:a16="http://schemas.microsoft.com/office/drawing/2014/main" val="941677447"/>
                    </a:ext>
                  </a:extLst>
                </a:gridCol>
                <a:gridCol w="649141">
                  <a:extLst>
                    <a:ext uri="{9D8B030D-6E8A-4147-A177-3AD203B41FA5}">
                      <a16:colId xmlns:a16="http://schemas.microsoft.com/office/drawing/2014/main" val="3741648934"/>
                    </a:ext>
                  </a:extLst>
                </a:gridCol>
                <a:gridCol w="528372">
                  <a:extLst>
                    <a:ext uri="{9D8B030D-6E8A-4147-A177-3AD203B41FA5}">
                      <a16:colId xmlns:a16="http://schemas.microsoft.com/office/drawing/2014/main" val="1888154144"/>
                    </a:ext>
                  </a:extLst>
                </a:gridCol>
                <a:gridCol w="543469">
                  <a:extLst>
                    <a:ext uri="{9D8B030D-6E8A-4147-A177-3AD203B41FA5}">
                      <a16:colId xmlns:a16="http://schemas.microsoft.com/office/drawing/2014/main" val="811741721"/>
                    </a:ext>
                  </a:extLst>
                </a:gridCol>
                <a:gridCol w="513275">
                  <a:extLst>
                    <a:ext uri="{9D8B030D-6E8A-4147-A177-3AD203B41FA5}">
                      <a16:colId xmlns:a16="http://schemas.microsoft.com/office/drawing/2014/main" val="940829239"/>
                    </a:ext>
                  </a:extLst>
                </a:gridCol>
                <a:gridCol w="513275">
                  <a:extLst>
                    <a:ext uri="{9D8B030D-6E8A-4147-A177-3AD203B41FA5}">
                      <a16:colId xmlns:a16="http://schemas.microsoft.com/office/drawing/2014/main" val="3574512499"/>
                    </a:ext>
                  </a:extLst>
                </a:gridCol>
                <a:gridCol w="486857">
                  <a:extLst>
                    <a:ext uri="{9D8B030D-6E8A-4147-A177-3AD203B41FA5}">
                      <a16:colId xmlns:a16="http://schemas.microsoft.com/office/drawing/2014/main" val="212861388"/>
                    </a:ext>
                  </a:extLst>
                </a:gridCol>
                <a:gridCol w="558563">
                  <a:extLst>
                    <a:ext uri="{9D8B030D-6E8A-4147-A177-3AD203B41FA5}">
                      <a16:colId xmlns:a16="http://schemas.microsoft.com/office/drawing/2014/main" val="1821601514"/>
                    </a:ext>
                  </a:extLst>
                </a:gridCol>
                <a:gridCol w="532145">
                  <a:extLst>
                    <a:ext uri="{9D8B030D-6E8A-4147-A177-3AD203B41FA5}">
                      <a16:colId xmlns:a16="http://schemas.microsoft.com/office/drawing/2014/main" val="21022959"/>
                    </a:ext>
                  </a:extLst>
                </a:gridCol>
                <a:gridCol w="603852">
                  <a:extLst>
                    <a:ext uri="{9D8B030D-6E8A-4147-A177-3AD203B41FA5}">
                      <a16:colId xmlns:a16="http://schemas.microsoft.com/office/drawing/2014/main" val="2363372466"/>
                    </a:ext>
                  </a:extLst>
                </a:gridCol>
                <a:gridCol w="622724">
                  <a:extLst>
                    <a:ext uri="{9D8B030D-6E8A-4147-A177-3AD203B41FA5}">
                      <a16:colId xmlns:a16="http://schemas.microsoft.com/office/drawing/2014/main" val="2821570589"/>
                    </a:ext>
                  </a:extLst>
                </a:gridCol>
              </a:tblGrid>
              <a:tr h="26278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кв.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4144"/>
                  </a:ext>
                </a:extLst>
              </a:tr>
              <a:tr h="26278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Целевой рынок</a:t>
                      </a:r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9628806"/>
                  </a:ext>
                </a:extLst>
              </a:tr>
              <a:tr h="26278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Клиентов</a:t>
                      </a:r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6653598"/>
                  </a:ext>
                </a:extLst>
              </a:tr>
              <a:tr h="43359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Активных клиентов</a:t>
                      </a:r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8619610"/>
                  </a:ext>
                </a:extLst>
              </a:tr>
              <a:tr h="26278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Доля рынка</a:t>
                      </a:r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6427248"/>
                  </a:ext>
                </a:extLst>
              </a:tr>
              <a:tr h="262782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1243933"/>
                  </a:ext>
                </a:extLst>
              </a:tr>
              <a:tr h="26278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Выручка(</a:t>
                      </a:r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GROSS)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5 817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6 853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9 887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12 001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13 657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16 885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17 597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18 870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19 111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19 892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20 146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3468222"/>
                  </a:ext>
                </a:extLst>
              </a:tr>
              <a:tr h="262782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666656"/>
                  </a:ext>
                </a:extLst>
              </a:tr>
              <a:tr h="2233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Расходы</a:t>
                      </a:r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11877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12370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13255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13414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15191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8284639"/>
                  </a:ext>
                </a:extLst>
              </a:tr>
              <a:tr h="262782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355116"/>
                  </a:ext>
                </a:extLst>
              </a:tr>
              <a:tr h="2233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Выручка(</a:t>
                      </a:r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4 847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5 711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8 239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10 001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11 381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14 070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14 664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15 725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15 925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16 577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16 788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9633743"/>
                  </a:ext>
                </a:extLst>
              </a:tr>
              <a:tr h="22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EBITDA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-302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-783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1 319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3 749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4 045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5 227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5 615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5 697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4 882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4 955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3169390"/>
                  </a:ext>
                </a:extLst>
              </a:tr>
              <a:tr h="22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EBITDA Margin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0,00%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-68,02%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-13,47%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13,34%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31,24%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29,62%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29,66%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29,76%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29,81%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24,54%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24,59%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3129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8866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16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EA01C4-CAAC-4F26-8F69-2EBEE48E8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4" y="1943175"/>
            <a:ext cx="8583729" cy="4363566"/>
          </a:xfrm>
          <a:prstGeom prst="rect">
            <a:avLst/>
          </a:prstGeom>
        </p:spPr>
      </p:pic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48A27A6F-9267-41BA-A475-5F1C67C868A9}"/>
              </a:ext>
            </a:extLst>
          </p:cNvPr>
          <p:cNvSpPr txBox="1">
            <a:spLocks/>
          </p:cNvSpPr>
          <p:nvPr/>
        </p:nvSpPr>
        <p:spPr>
          <a:xfrm>
            <a:off x="1620470" y="856675"/>
            <a:ext cx="4177717" cy="8195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Прототип конденсатора </a:t>
            </a:r>
          </a:p>
        </p:txBody>
      </p:sp>
    </p:spTree>
    <p:extLst>
      <p:ext uri="{BB962C8B-B14F-4D97-AF65-F5344CB8AC3E}">
        <p14:creationId xmlns:p14="http://schemas.microsoft.com/office/powerpoint/2010/main" val="164375696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 descr="Как использовать этот шаблон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Овал 36" title="Круг — фон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ru-RU" sz="2400" b="1" dirty="0"/>
                <a:t>Как</a:t>
              </a:r>
              <a:r>
                <a:rPr lang="ru-RU" sz="2400" dirty="0"/>
                <a:t> </a:t>
              </a:r>
              <a:r>
                <a:rPr lang="ru-RU" sz="2400" i="1" dirty="0"/>
                <a:t>настроить</a:t>
              </a:r>
              <a:r>
                <a:rPr lang="ru-RU" sz="2400" dirty="0"/>
                <a:t> этот шаблон.</a:t>
              </a:r>
            </a:p>
          </p:txBody>
        </p:sp>
        <p:sp>
          <p:nvSpPr>
            <p:cNvPr id="40" name="Овал 39" title="Круг — фон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1" name="Овал 40" title="Круг — фон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8" name="Заголовок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ru-RU" sz="7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6" name="Прямоугольник 5" descr="Инструкции — фоновое поле">
            <a:extLst>
              <a:ext uri="{FF2B5EF4-FFF2-40B4-BE49-F238E27FC236}">
                <a16:creationId xmlns:a16="http://schemas.microsoft.com/office/drawing/2014/main" id="{20779E53-6FBF-49D4-B71F-9C4591CB06D5}"/>
              </a:ext>
            </a:extLst>
          </p:cNvPr>
          <p:cNvSpPr/>
          <p:nvPr/>
        </p:nvSpPr>
        <p:spPr>
          <a:xfrm>
            <a:off x="3489598" y="70559"/>
            <a:ext cx="4708996" cy="41775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3" name="Овал 42" title="Круг — фон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3630478" y="200418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1</a:t>
            </a:r>
          </a:p>
        </p:txBody>
      </p:sp>
      <p:grpSp>
        <p:nvGrpSpPr>
          <p:cNvPr id="46" name="Группа 45" title="Добавьте свои изображения">
            <a:extLst>
              <a:ext uri="{FF2B5EF4-FFF2-40B4-BE49-F238E27FC236}">
                <a16:creationId xmlns:a16="http://schemas.microsoft.com/office/drawing/2014/main" id="{D61E15D2-0BAF-4A2C-9698-DD4F6BAB920D}"/>
              </a:ext>
            </a:extLst>
          </p:cNvPr>
          <p:cNvGrpSpPr/>
          <p:nvPr/>
        </p:nvGrpSpPr>
        <p:grpSpPr>
          <a:xfrm>
            <a:off x="3630478" y="540033"/>
            <a:ext cx="4341658" cy="3585644"/>
            <a:chOff x="424893" y="379770"/>
            <a:chExt cx="4341658" cy="3585644"/>
          </a:xfrm>
        </p:grpSpPr>
        <p:sp>
          <p:nvSpPr>
            <p:cNvPr id="15" name="Надпись 14">
              <a:extLst>
                <a:ext uri="{FF2B5EF4-FFF2-40B4-BE49-F238E27FC236}">
                  <a16:creationId xmlns:a16="http://schemas.microsoft.com/office/drawing/2014/main" id="{5083EB4B-86A0-45E7-8493-F0169A4CCC87}"/>
                </a:ext>
              </a:extLst>
            </p:cNvPr>
            <p:cNvSpPr txBox="1"/>
            <p:nvPr/>
          </p:nvSpPr>
          <p:spPr>
            <a:xfrm>
              <a:off x="499040" y="379770"/>
              <a:ext cx="413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sz="2000" b="1" dirty="0">
                  <a:latin typeface="+mj-lt"/>
                </a:rPr>
                <a:t>Добавьте свои изображения</a:t>
              </a:r>
            </a:p>
          </p:txBody>
        </p:sp>
        <p:pic>
          <p:nvPicPr>
            <p:cNvPr id="12" name="Рисунок 11" title="Инструкция к шаблону — графические объекты">
              <a:extLst>
                <a:ext uri="{FF2B5EF4-FFF2-40B4-BE49-F238E27FC236}">
                  <a16:creationId xmlns:a16="http://schemas.microsoft.com/office/drawing/2014/main" id="{B945A26A-43DB-4AED-BA9E-E81359BA2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686" y="910689"/>
              <a:ext cx="1985426" cy="2008300"/>
            </a:xfrm>
            <a:prstGeom prst="rect">
              <a:avLst/>
            </a:prstGeom>
          </p:spPr>
        </p:pic>
        <p:sp>
          <p:nvSpPr>
            <p:cNvPr id="20" name="Графический объект 18" title="Инструкция к шаблону — стрелка">
              <a:extLst>
                <a:ext uri="{FF2B5EF4-FFF2-40B4-BE49-F238E27FC236}">
                  <a16:creationId xmlns:a16="http://schemas.microsoft.com/office/drawing/2014/main" id="{3CDE6CC0-E86B-4B0C-B994-AD3ECE46636B}"/>
                </a:ext>
              </a:extLst>
            </p:cNvPr>
            <p:cNvSpPr/>
            <p:nvPr/>
          </p:nvSpPr>
          <p:spPr>
            <a:xfrm rot="4500000" flipH="1">
              <a:off x="1365275" y="2606461"/>
              <a:ext cx="367586" cy="457870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16" name="Надпись 15">
              <a:extLst>
                <a:ext uri="{FF2B5EF4-FFF2-40B4-BE49-F238E27FC236}">
                  <a16:creationId xmlns:a16="http://schemas.microsoft.com/office/drawing/2014/main" id="{1AA52088-CC08-4B31-88C3-7589922DEBB6}"/>
                </a:ext>
              </a:extLst>
            </p:cNvPr>
            <p:cNvSpPr txBox="1"/>
            <p:nvPr/>
          </p:nvSpPr>
          <p:spPr>
            <a:xfrm>
              <a:off x="424893" y="3134417"/>
              <a:ext cx="2138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sz="1600" b="1" dirty="0"/>
                <a:t>Удалите</a:t>
              </a:r>
              <a:r>
                <a:rPr lang="ru-RU" sz="1600" dirty="0"/>
                <a:t> замещающий рисунок или значок,</a:t>
              </a: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6A7864C-1101-45CF-B3E0-1BB84A19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660" y="963918"/>
              <a:ext cx="1905000" cy="192297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Графический объект 18" title="Инструкция к шаблону — стрелка">
              <a:extLst>
                <a:ext uri="{FF2B5EF4-FFF2-40B4-BE49-F238E27FC236}">
                  <a16:creationId xmlns:a16="http://schemas.microsoft.com/office/drawing/2014/main" id="{051A3989-527C-4619-9BF7-E99892F1986E}"/>
                </a:ext>
              </a:extLst>
            </p:cNvPr>
            <p:cNvSpPr/>
            <p:nvPr/>
          </p:nvSpPr>
          <p:spPr>
            <a:xfrm rot="17820117">
              <a:off x="3452257" y="2502894"/>
              <a:ext cx="421360" cy="524851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17" name="Надпись 16">
              <a:extLst>
                <a:ext uri="{FF2B5EF4-FFF2-40B4-BE49-F238E27FC236}">
                  <a16:creationId xmlns:a16="http://schemas.microsoft.com/office/drawing/2014/main" id="{0F108E97-1B0C-4A75-91C1-1B9A03212BD0}"/>
                </a:ext>
              </a:extLst>
            </p:cNvPr>
            <p:cNvSpPr txBox="1"/>
            <p:nvPr/>
          </p:nvSpPr>
          <p:spPr>
            <a:xfrm>
              <a:off x="2628134" y="3134416"/>
              <a:ext cx="2138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sz="1600" dirty="0"/>
                <a:t>а затем выберите </a:t>
              </a:r>
              <a:r>
                <a:rPr lang="ru-RU" sz="1600" b="1" i="1" dirty="0"/>
                <a:t>или</a:t>
              </a:r>
              <a:r>
                <a:rPr lang="ru-RU" sz="1600" dirty="0"/>
                <a:t> перетащите фото</a:t>
              </a:r>
            </a:p>
          </p:txBody>
        </p:sp>
      </p:grpSp>
      <p:sp>
        <p:nvSpPr>
          <p:cNvPr id="42" name="Прямоугольник 41" descr="Инструкции — фоновое поле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282947" y="2345290"/>
            <a:ext cx="3803798" cy="35506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5" name="Овал 44" title="Круг — фон">
            <a:extLst>
              <a:ext uri="{FF2B5EF4-FFF2-40B4-BE49-F238E27FC236}">
                <a16:creationId xmlns:a16="http://schemas.microsoft.com/office/drawing/2014/main" id="{840F97B3-0E1D-40DC-BF8C-2D40E7DDC61C}"/>
              </a:ext>
            </a:extLst>
          </p:cNvPr>
          <p:cNvSpPr/>
          <p:nvPr/>
        </p:nvSpPr>
        <p:spPr>
          <a:xfrm>
            <a:off x="8426865" y="2498870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2</a:t>
            </a:r>
          </a:p>
        </p:txBody>
      </p:sp>
      <p:sp>
        <p:nvSpPr>
          <p:cNvPr id="14" name="Надпись 13">
            <a:extLst>
              <a:ext uri="{FF2B5EF4-FFF2-40B4-BE49-F238E27FC236}">
                <a16:creationId xmlns:a16="http://schemas.microsoft.com/office/drawing/2014/main" id="{7EAFFD73-4869-4CC3-8C60-E7C58E91DDE1}"/>
              </a:ext>
            </a:extLst>
          </p:cNvPr>
          <p:cNvSpPr txBox="1"/>
          <p:nvPr/>
        </p:nvSpPr>
        <p:spPr>
          <a:xfrm>
            <a:off x="8672699" y="3055471"/>
            <a:ext cx="300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2000" b="1" dirty="0">
                <a:latin typeface="+mj-lt"/>
              </a:rPr>
              <a:t>Логотип компании</a:t>
            </a:r>
          </a:p>
        </p:txBody>
      </p:sp>
      <p:sp>
        <p:nvSpPr>
          <p:cNvPr id="10" name="Надпись 9">
            <a:extLst>
              <a:ext uri="{FF2B5EF4-FFF2-40B4-BE49-F238E27FC236}">
                <a16:creationId xmlns:a16="http://schemas.microsoft.com/office/drawing/2014/main" id="{DBE590BD-3E87-43CE-BDCC-A6A81A224642}"/>
              </a:ext>
            </a:extLst>
          </p:cNvPr>
          <p:cNvSpPr txBox="1"/>
          <p:nvPr/>
        </p:nvSpPr>
        <p:spPr>
          <a:xfrm>
            <a:off x="8672698" y="3659011"/>
            <a:ext cx="3312000" cy="187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600" dirty="0"/>
              <a:t>Вставьте логотип своей компании </a:t>
            </a:r>
            <a:br>
              <a:rPr lang="ru-RU" sz="1600" dirty="0"/>
            </a:br>
            <a:r>
              <a:rPr lang="ru-RU" sz="1600" dirty="0"/>
              <a:t>на </a:t>
            </a:r>
            <a:r>
              <a:rPr lang="ru-RU" sz="1600" b="1" dirty="0"/>
              <a:t>образец слайдов</a:t>
            </a:r>
          </a:p>
          <a:p>
            <a:pPr algn="ctr" rtl="0"/>
            <a:br>
              <a:rPr lang="ru-RU" dirty="0"/>
            </a:br>
            <a:r>
              <a:rPr lang="ru-RU" dirty="0"/>
              <a:t>    </a:t>
            </a:r>
            <a:r>
              <a:rPr lang="ru-RU" sz="1200" dirty="0"/>
              <a:t>Вид </a:t>
            </a:r>
            <a:r>
              <a:rPr lang="ru-RU" sz="1200" dirty="0">
                <a:sym typeface="Wingdings" panose="05000000000000000000" pitchFamily="2" charset="2"/>
              </a:rPr>
              <a:t></a:t>
            </a:r>
            <a:r>
              <a:rPr lang="ru-RU" sz="1200" dirty="0"/>
              <a:t> Образец слайдов</a:t>
            </a:r>
          </a:p>
          <a:p>
            <a:pPr algn="ctr" rtl="0"/>
            <a:br>
              <a:rPr lang="ru-RU" sz="1200" dirty="0"/>
            </a:br>
            <a:r>
              <a:rPr lang="ru-RU" sz="1200" dirty="0"/>
              <a:t>Убедитесь, что вы на </a:t>
            </a:r>
            <a:r>
              <a:rPr lang="ru-RU" sz="1200" b="1" dirty="0"/>
              <a:t>первом слайде </a:t>
            </a:r>
            <a:r>
              <a:rPr lang="ru-RU" sz="1200" dirty="0"/>
              <a:t>(образце), а затем удалите заполнитель логотипа и добавьте свой логотип или измените текст. </a:t>
            </a:r>
            <a:endParaRPr lang="ru-RU" dirty="0"/>
          </a:p>
        </p:txBody>
      </p:sp>
      <p:pic>
        <p:nvPicPr>
          <p:cNvPr id="34" name="Графический объект 33" title="Щелкните значок">
            <a:extLst>
              <a:ext uri="{FF2B5EF4-FFF2-40B4-BE49-F238E27FC236}">
                <a16:creationId xmlns:a16="http://schemas.microsoft.com/office/drawing/2014/main" id="{CD918641-0E9F-47D8-845F-9A6E26FAFE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8037" y="4501195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Графический объект 6" title="Инструкция к шаблону — стрелка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10216659" y="5318282"/>
            <a:ext cx="907492" cy="984181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36" name="Прямоугольник 35" descr="Инструкции — фоновое поле">
            <a:extLst>
              <a:ext uri="{FF2B5EF4-FFF2-40B4-BE49-F238E27FC236}">
                <a16:creationId xmlns:a16="http://schemas.microsoft.com/office/drawing/2014/main" id="{076CBD10-D15D-4FC1-8D9B-B4BEB3C1E3E5}"/>
              </a:ext>
            </a:extLst>
          </p:cNvPr>
          <p:cNvSpPr/>
          <p:nvPr/>
        </p:nvSpPr>
        <p:spPr>
          <a:xfrm>
            <a:off x="78734" y="4335681"/>
            <a:ext cx="8126850" cy="24347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4" name="Овал 43" title="Круг — фон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7640194" y="44637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3</a:t>
            </a:r>
          </a:p>
        </p:txBody>
      </p:sp>
      <p:sp>
        <p:nvSpPr>
          <p:cNvPr id="23" name="Надпись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4026334" y="4755026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 b="1" dirty="0">
                <a:latin typeface="+mj-lt"/>
              </a:rPr>
              <a:t>Выберите цвета</a:t>
            </a:r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0EDD0AB6-01C4-4545-BA3F-9047F2A0799E}"/>
              </a:ext>
            </a:extLst>
          </p:cNvPr>
          <p:cNvSpPr txBox="1"/>
          <p:nvPr/>
        </p:nvSpPr>
        <p:spPr>
          <a:xfrm>
            <a:off x="4026335" y="5203765"/>
            <a:ext cx="3613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600" dirty="0"/>
              <a:t>Измените цвет темы в представлении </a:t>
            </a:r>
            <a:r>
              <a:rPr lang="ru-RU" sz="1600" b="1" dirty="0"/>
              <a:t>Образец слайдов</a:t>
            </a:r>
            <a:br>
              <a:rPr lang="ru-RU" sz="1600" dirty="0"/>
            </a:br>
            <a:br>
              <a:rPr lang="ru-RU" dirty="0"/>
            </a:br>
            <a:r>
              <a:rPr lang="ru-RU" dirty="0"/>
              <a:t>    </a:t>
            </a:r>
            <a:r>
              <a:rPr lang="ru-RU" sz="1200" dirty="0"/>
              <a:t>Вид </a:t>
            </a:r>
            <a:r>
              <a:rPr lang="ru-RU" sz="1200" dirty="0">
                <a:sym typeface="Wingdings" panose="05000000000000000000" pitchFamily="2" charset="2"/>
              </a:rPr>
              <a:t></a:t>
            </a:r>
            <a:r>
              <a:rPr lang="ru-RU" sz="1200" dirty="0"/>
              <a:t> Образец слайдов </a:t>
            </a:r>
            <a:r>
              <a:rPr lang="ru-RU" sz="1200" dirty="0">
                <a:sym typeface="Wingdings" panose="05000000000000000000" pitchFamily="2" charset="2"/>
              </a:rPr>
              <a:t> Цвета (</a:t>
            </a:r>
            <a:r>
              <a:rPr lang="ru-RU" sz="1200" i="1" dirty="0">
                <a:sym typeface="Wingdings" panose="05000000000000000000" pitchFamily="2" charset="2"/>
              </a:rPr>
              <a:t>стрелка раскрывающегося списка</a:t>
            </a:r>
            <a:r>
              <a:rPr lang="ru-RU" sz="1200" dirty="0">
                <a:sym typeface="Wingdings" panose="05000000000000000000" pitchFamily="2" charset="2"/>
              </a:rPr>
              <a:t>)</a:t>
            </a:r>
            <a:endParaRPr lang="ru-RU" dirty="0"/>
          </a:p>
        </p:txBody>
      </p:sp>
      <p:pic>
        <p:nvPicPr>
          <p:cNvPr id="35" name="Графический объект 34" title="Щелкните значок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5602" y="6042880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5E4CC77-F166-480D-B4C3-5D8B48679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1" y="4987652"/>
            <a:ext cx="2734442" cy="11868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54" name="Группа 53" title="изображение корзины">
            <a:extLst>
              <a:ext uri="{FF2B5EF4-FFF2-40B4-BE49-F238E27FC236}">
                <a16:creationId xmlns:a16="http://schemas.microsoft.com/office/drawing/2014/main" id="{EDB4B58C-F60B-48DA-BCAD-2112E9BE7B4D}"/>
              </a:ext>
            </a:extLst>
          </p:cNvPr>
          <p:cNvGrpSpPr/>
          <p:nvPr/>
        </p:nvGrpSpPr>
        <p:grpSpPr>
          <a:xfrm>
            <a:off x="11206134" y="503552"/>
            <a:ext cx="687382" cy="687382"/>
            <a:chOff x="11174860" y="467747"/>
            <a:chExt cx="687382" cy="687382"/>
          </a:xfrm>
        </p:grpSpPr>
        <p:sp>
          <p:nvSpPr>
            <p:cNvPr id="53" name="Овал 52" title="Круг — фон">
              <a:extLst>
                <a:ext uri="{FF2B5EF4-FFF2-40B4-BE49-F238E27FC236}">
                  <a16:creationId xmlns:a16="http://schemas.microsoft.com/office/drawing/2014/main" id="{FAD8A723-1B46-4241-82C6-307FB9AFAA72}"/>
                </a:ext>
              </a:extLst>
            </p:cNvPr>
            <p:cNvSpPr/>
            <p:nvPr/>
          </p:nvSpPr>
          <p:spPr>
            <a:xfrm>
              <a:off x="11174860" y="467747"/>
              <a:ext cx="687382" cy="6873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9" name="Графический объект 47" title="значок корзины">
              <a:extLst>
                <a:ext uri="{FF2B5EF4-FFF2-40B4-BE49-F238E27FC236}">
                  <a16:creationId xmlns:a16="http://schemas.microsoft.com/office/drawing/2014/main" id="{8DA3E33B-4A06-4660-8AE8-549D26985401}"/>
                </a:ext>
              </a:extLst>
            </p:cNvPr>
            <p:cNvSpPr/>
            <p:nvPr/>
          </p:nvSpPr>
          <p:spPr>
            <a:xfrm>
              <a:off x="11388555" y="650855"/>
              <a:ext cx="259992" cy="321166"/>
            </a:xfrm>
            <a:custGeom>
              <a:avLst/>
              <a:gdLst>
                <a:gd name="connsiteX0" fmla="*/ 407881 w 418718"/>
                <a:gd name="connsiteY0" fmla="*/ 116995 h 517240"/>
                <a:gd name="connsiteX1" fmla="*/ 406403 w 418718"/>
                <a:gd name="connsiteY1" fmla="*/ 129803 h 517240"/>
                <a:gd name="connsiteX2" fmla="*/ 19951 w 418718"/>
                <a:gd name="connsiteY2" fmla="*/ 129803 h 517240"/>
                <a:gd name="connsiteX3" fmla="*/ 18473 w 418718"/>
                <a:gd name="connsiteY3" fmla="*/ 116995 h 517240"/>
                <a:gd name="connsiteX4" fmla="*/ 78818 w 418718"/>
                <a:gd name="connsiteY4" fmla="*/ 57635 h 517240"/>
                <a:gd name="connsiteX5" fmla="*/ 136453 w 418718"/>
                <a:gd name="connsiteY5" fmla="*/ 57635 h 517240"/>
                <a:gd name="connsiteX6" fmla="*/ 175122 w 418718"/>
                <a:gd name="connsiteY6" fmla="*/ 18474 h 517240"/>
                <a:gd name="connsiteX7" fmla="*/ 175369 w 418718"/>
                <a:gd name="connsiteY7" fmla="*/ 18473 h 517240"/>
                <a:gd name="connsiteX8" fmla="*/ 251231 w 418718"/>
                <a:gd name="connsiteY8" fmla="*/ 18473 h 517240"/>
                <a:gd name="connsiteX9" fmla="*/ 289408 w 418718"/>
                <a:gd name="connsiteY9" fmla="*/ 57389 h 517240"/>
                <a:gd name="connsiteX10" fmla="*/ 289408 w 418718"/>
                <a:gd name="connsiteY10" fmla="*/ 57389 h 517240"/>
                <a:gd name="connsiteX11" fmla="*/ 347044 w 418718"/>
                <a:gd name="connsiteY11" fmla="*/ 57389 h 517240"/>
                <a:gd name="connsiteX12" fmla="*/ 407881 w 418718"/>
                <a:gd name="connsiteY12" fmla="*/ 116995 h 517240"/>
                <a:gd name="connsiteX13" fmla="*/ 36453 w 418718"/>
                <a:gd name="connsiteY13" fmla="*/ 157389 h 517240"/>
                <a:gd name="connsiteX14" fmla="*/ 389901 w 418718"/>
                <a:gd name="connsiteY14" fmla="*/ 157389 h 517240"/>
                <a:gd name="connsiteX15" fmla="*/ 389901 w 418718"/>
                <a:gd name="connsiteY15" fmla="*/ 456896 h 517240"/>
                <a:gd name="connsiteX16" fmla="*/ 349507 w 418718"/>
                <a:gd name="connsiteY16" fmla="*/ 509359 h 517240"/>
                <a:gd name="connsiteX17" fmla="*/ 336453 w 418718"/>
                <a:gd name="connsiteY17" fmla="*/ 511083 h 517240"/>
                <a:gd name="connsiteX18" fmla="*/ 87931 w 418718"/>
                <a:gd name="connsiteY18" fmla="*/ 511083 h 517240"/>
                <a:gd name="connsiteX19" fmla="*/ 36452 w 418718"/>
                <a:gd name="connsiteY19" fmla="*/ 457172 h 517240"/>
                <a:gd name="connsiteX20" fmla="*/ 36453 w 418718"/>
                <a:gd name="connsiteY20" fmla="*/ 457142 h 517240"/>
                <a:gd name="connsiteX21" fmla="*/ 36453 w 418718"/>
                <a:gd name="connsiteY21" fmla="*/ 157635 h 517240"/>
                <a:gd name="connsiteX22" fmla="*/ 282758 w 418718"/>
                <a:gd name="connsiteY22" fmla="*/ 440640 h 517240"/>
                <a:gd name="connsiteX23" fmla="*/ 300492 w 418718"/>
                <a:gd name="connsiteY23" fmla="*/ 458374 h 517240"/>
                <a:gd name="connsiteX24" fmla="*/ 301724 w 418718"/>
                <a:gd name="connsiteY24" fmla="*/ 458374 h 517240"/>
                <a:gd name="connsiteX25" fmla="*/ 318719 w 418718"/>
                <a:gd name="connsiteY25" fmla="*/ 439654 h 517240"/>
                <a:gd name="connsiteX26" fmla="*/ 318719 w 418718"/>
                <a:gd name="connsiteY26" fmla="*/ 229556 h 517240"/>
                <a:gd name="connsiteX27" fmla="*/ 318719 w 418718"/>
                <a:gd name="connsiteY27" fmla="*/ 222906 h 517240"/>
                <a:gd name="connsiteX28" fmla="*/ 296379 w 418718"/>
                <a:gd name="connsiteY28" fmla="*/ 210762 h 517240"/>
                <a:gd name="connsiteX29" fmla="*/ 283497 w 418718"/>
                <a:gd name="connsiteY29" fmla="*/ 227832 h 517240"/>
                <a:gd name="connsiteX30" fmla="*/ 283497 w 418718"/>
                <a:gd name="connsiteY30" fmla="*/ 440640 h 517240"/>
                <a:gd name="connsiteX31" fmla="*/ 194088 w 418718"/>
                <a:gd name="connsiteY31" fmla="*/ 440640 h 517240"/>
                <a:gd name="connsiteX32" fmla="*/ 211822 w 418718"/>
                <a:gd name="connsiteY32" fmla="*/ 458374 h 517240"/>
                <a:gd name="connsiteX33" fmla="*/ 215517 w 418718"/>
                <a:gd name="connsiteY33" fmla="*/ 458374 h 517240"/>
                <a:gd name="connsiteX34" fmla="*/ 232019 w 418718"/>
                <a:gd name="connsiteY34" fmla="*/ 439654 h 517240"/>
                <a:gd name="connsiteX35" fmla="*/ 232019 w 418718"/>
                <a:gd name="connsiteY35" fmla="*/ 229310 h 517240"/>
                <a:gd name="connsiteX36" fmla="*/ 232019 w 418718"/>
                <a:gd name="connsiteY36" fmla="*/ 222906 h 517240"/>
                <a:gd name="connsiteX37" fmla="*/ 214532 w 418718"/>
                <a:gd name="connsiteY37" fmla="*/ 209852 h 517240"/>
                <a:gd name="connsiteX38" fmla="*/ 197044 w 418718"/>
                <a:gd name="connsiteY38" fmla="*/ 228078 h 517240"/>
                <a:gd name="connsiteX39" fmla="*/ 197044 w 418718"/>
                <a:gd name="connsiteY39" fmla="*/ 440640 h 517240"/>
                <a:gd name="connsiteX40" fmla="*/ 105419 w 418718"/>
                <a:gd name="connsiteY40" fmla="*/ 440640 h 517240"/>
                <a:gd name="connsiteX41" fmla="*/ 123153 w 418718"/>
                <a:gd name="connsiteY41" fmla="*/ 458374 h 517240"/>
                <a:gd name="connsiteX42" fmla="*/ 123153 w 418718"/>
                <a:gd name="connsiteY42" fmla="*/ 458374 h 517240"/>
                <a:gd name="connsiteX43" fmla="*/ 141641 w 418718"/>
                <a:gd name="connsiteY43" fmla="*/ 441948 h 517240"/>
                <a:gd name="connsiteX44" fmla="*/ 141625 w 418718"/>
                <a:gd name="connsiteY44" fmla="*/ 439654 h 517240"/>
                <a:gd name="connsiteX45" fmla="*/ 141625 w 418718"/>
                <a:gd name="connsiteY45" fmla="*/ 229310 h 517240"/>
                <a:gd name="connsiteX46" fmla="*/ 141625 w 418718"/>
                <a:gd name="connsiteY46" fmla="*/ 222906 h 517240"/>
                <a:gd name="connsiteX47" fmla="*/ 120363 w 418718"/>
                <a:gd name="connsiteY47" fmla="*/ 209605 h 517240"/>
                <a:gd name="connsiteX48" fmla="*/ 106650 w 418718"/>
                <a:gd name="connsiteY48" fmla="*/ 228078 h 517240"/>
                <a:gd name="connsiteX49" fmla="*/ 106650 w 418718"/>
                <a:gd name="connsiteY49" fmla="*/ 440640 h 5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18718" h="517240">
                  <a:moveTo>
                    <a:pt x="407881" y="116995"/>
                  </a:moveTo>
                  <a:cubicBezTo>
                    <a:pt x="407876" y="121306"/>
                    <a:pt x="407379" y="125603"/>
                    <a:pt x="406403" y="129803"/>
                  </a:cubicBezTo>
                  <a:lnTo>
                    <a:pt x="19951" y="129803"/>
                  </a:lnTo>
                  <a:cubicBezTo>
                    <a:pt x="18974" y="125603"/>
                    <a:pt x="18479" y="121306"/>
                    <a:pt x="18473" y="116995"/>
                  </a:cubicBezTo>
                  <a:cubicBezTo>
                    <a:pt x="19011" y="84053"/>
                    <a:pt x="45871" y="57631"/>
                    <a:pt x="78818" y="57635"/>
                  </a:cubicBezTo>
                  <a:lnTo>
                    <a:pt x="136453" y="57635"/>
                  </a:lnTo>
                  <a:cubicBezTo>
                    <a:pt x="136317" y="36143"/>
                    <a:pt x="153630" y="18610"/>
                    <a:pt x="175122" y="18474"/>
                  </a:cubicBezTo>
                  <a:cubicBezTo>
                    <a:pt x="175204" y="18473"/>
                    <a:pt x="175287" y="18473"/>
                    <a:pt x="175369" y="18473"/>
                  </a:cubicBezTo>
                  <a:lnTo>
                    <a:pt x="251231" y="18473"/>
                  </a:lnTo>
                  <a:cubicBezTo>
                    <a:pt x="272492" y="18743"/>
                    <a:pt x="289546" y="36127"/>
                    <a:pt x="289408" y="57389"/>
                  </a:cubicBezTo>
                  <a:lnTo>
                    <a:pt x="289408" y="57389"/>
                  </a:lnTo>
                  <a:lnTo>
                    <a:pt x="347044" y="57389"/>
                  </a:lnTo>
                  <a:cubicBezTo>
                    <a:pt x="380278" y="57115"/>
                    <a:pt x="407475" y="83763"/>
                    <a:pt x="407881" y="116995"/>
                  </a:cubicBezTo>
                  <a:close/>
                  <a:moveTo>
                    <a:pt x="36453" y="157389"/>
                  </a:moveTo>
                  <a:lnTo>
                    <a:pt x="389901" y="157389"/>
                  </a:lnTo>
                  <a:lnTo>
                    <a:pt x="389901" y="456896"/>
                  </a:lnTo>
                  <a:cubicBezTo>
                    <a:pt x="390566" y="481746"/>
                    <a:pt x="373699" y="503649"/>
                    <a:pt x="349507" y="509359"/>
                  </a:cubicBezTo>
                  <a:cubicBezTo>
                    <a:pt x="345261" y="510553"/>
                    <a:pt x="340864" y="511132"/>
                    <a:pt x="336453" y="511083"/>
                  </a:cubicBezTo>
                  <a:lnTo>
                    <a:pt x="87931" y="511083"/>
                  </a:lnTo>
                  <a:cubicBezTo>
                    <a:pt x="58828" y="510410"/>
                    <a:pt x="35780" y="486273"/>
                    <a:pt x="36452" y="457172"/>
                  </a:cubicBezTo>
                  <a:cubicBezTo>
                    <a:pt x="36453" y="457162"/>
                    <a:pt x="36453" y="457152"/>
                    <a:pt x="36453" y="457142"/>
                  </a:cubicBezTo>
                  <a:lnTo>
                    <a:pt x="36453" y="157635"/>
                  </a:lnTo>
                  <a:close/>
                  <a:moveTo>
                    <a:pt x="282758" y="440640"/>
                  </a:moveTo>
                  <a:cubicBezTo>
                    <a:pt x="282758" y="450433"/>
                    <a:pt x="290699" y="458374"/>
                    <a:pt x="300492" y="458374"/>
                  </a:cubicBezTo>
                  <a:lnTo>
                    <a:pt x="301724" y="458374"/>
                  </a:lnTo>
                  <a:cubicBezTo>
                    <a:pt x="311561" y="457842"/>
                    <a:pt x="319137" y="449497"/>
                    <a:pt x="318719" y="439654"/>
                  </a:cubicBezTo>
                  <a:lnTo>
                    <a:pt x="318719" y="229556"/>
                  </a:lnTo>
                  <a:cubicBezTo>
                    <a:pt x="318960" y="227346"/>
                    <a:pt x="318960" y="225116"/>
                    <a:pt x="318719" y="222906"/>
                  </a:cubicBezTo>
                  <a:cubicBezTo>
                    <a:pt x="315903" y="213383"/>
                    <a:pt x="305901" y="207947"/>
                    <a:pt x="296379" y="210762"/>
                  </a:cubicBezTo>
                  <a:cubicBezTo>
                    <a:pt x="288800" y="213004"/>
                    <a:pt x="283573" y="219930"/>
                    <a:pt x="283497" y="227832"/>
                  </a:cubicBezTo>
                  <a:lnTo>
                    <a:pt x="283497" y="440640"/>
                  </a:lnTo>
                  <a:close/>
                  <a:moveTo>
                    <a:pt x="194088" y="440640"/>
                  </a:moveTo>
                  <a:cubicBezTo>
                    <a:pt x="194088" y="450433"/>
                    <a:pt x="202028" y="458374"/>
                    <a:pt x="211822" y="458374"/>
                  </a:cubicBezTo>
                  <a:lnTo>
                    <a:pt x="215517" y="458374"/>
                  </a:lnTo>
                  <a:cubicBezTo>
                    <a:pt x="225220" y="457714"/>
                    <a:pt x="232582" y="449364"/>
                    <a:pt x="232019" y="439654"/>
                  </a:cubicBezTo>
                  <a:lnTo>
                    <a:pt x="232019" y="229310"/>
                  </a:lnTo>
                  <a:cubicBezTo>
                    <a:pt x="232513" y="227204"/>
                    <a:pt x="232513" y="225012"/>
                    <a:pt x="232019" y="222906"/>
                  </a:cubicBezTo>
                  <a:cubicBezTo>
                    <a:pt x="229874" y="215059"/>
                    <a:pt x="222665" y="209677"/>
                    <a:pt x="214532" y="209852"/>
                  </a:cubicBezTo>
                  <a:cubicBezTo>
                    <a:pt x="204698" y="210120"/>
                    <a:pt x="196906" y="218242"/>
                    <a:pt x="197044" y="228078"/>
                  </a:cubicBezTo>
                  <a:lnTo>
                    <a:pt x="197044" y="440640"/>
                  </a:lnTo>
                  <a:close/>
                  <a:moveTo>
                    <a:pt x="105419" y="440640"/>
                  </a:moveTo>
                  <a:cubicBezTo>
                    <a:pt x="105419" y="450433"/>
                    <a:pt x="113358" y="458374"/>
                    <a:pt x="123153" y="458374"/>
                  </a:cubicBezTo>
                  <a:lnTo>
                    <a:pt x="123153" y="458374"/>
                  </a:lnTo>
                  <a:cubicBezTo>
                    <a:pt x="132794" y="458943"/>
                    <a:pt x="141071" y="451588"/>
                    <a:pt x="141641" y="441948"/>
                  </a:cubicBezTo>
                  <a:cubicBezTo>
                    <a:pt x="141686" y="441184"/>
                    <a:pt x="141681" y="440418"/>
                    <a:pt x="141625" y="439654"/>
                  </a:cubicBezTo>
                  <a:lnTo>
                    <a:pt x="141625" y="229310"/>
                  </a:lnTo>
                  <a:cubicBezTo>
                    <a:pt x="142119" y="227204"/>
                    <a:pt x="142119" y="225012"/>
                    <a:pt x="141625" y="222906"/>
                  </a:cubicBezTo>
                  <a:cubicBezTo>
                    <a:pt x="139427" y="213362"/>
                    <a:pt x="129908" y="207407"/>
                    <a:pt x="120363" y="209605"/>
                  </a:cubicBezTo>
                  <a:cubicBezTo>
                    <a:pt x="111876" y="211560"/>
                    <a:pt x="106065" y="219389"/>
                    <a:pt x="106650" y="228078"/>
                  </a:cubicBezTo>
                  <a:lnTo>
                    <a:pt x="106650" y="4406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</p:grpSp>
      <p:sp>
        <p:nvSpPr>
          <p:cNvPr id="39" name="Надпись 38">
            <a:extLst>
              <a:ext uri="{FF2B5EF4-FFF2-40B4-BE49-F238E27FC236}">
                <a16:creationId xmlns:a16="http://schemas.microsoft.com/office/drawing/2014/main" id="{EE816D14-AD3C-4935-8CBF-20A2233CD8EE}"/>
              </a:ext>
            </a:extLst>
          </p:cNvPr>
          <p:cNvSpPr txBox="1"/>
          <p:nvPr/>
        </p:nvSpPr>
        <p:spPr>
          <a:xfrm>
            <a:off x="10093515" y="1253237"/>
            <a:ext cx="180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Удалите этот слайд, если вы знаете, как работать с шаблонами образцов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4B73C415-D670-4716-A5EC-CC4D52CA2BAC}" type="slidenum">
              <a:rPr lang="ru-RU" smtClean="0"/>
              <a:pPr rtl="0"/>
              <a:t>17</a:t>
            </a:fld>
            <a:endParaRPr lang="ru-RU" dirty="0"/>
          </a:p>
        </p:txBody>
      </p:sp>
      <p:sp>
        <p:nvSpPr>
          <p:cNvPr id="32" name="Графический объект 18" title="Инструкция к шаблону — стрелка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3285983" y="4818427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18</a:t>
            </a:fld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C5A2CB3-45AD-4ECD-A3F4-597FB7453CE9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DE2558-56DD-4294-A4CE-F8F25056C51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A2BC31-5C03-4826-B6C6-CEA4F42C3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35" y="2312878"/>
            <a:ext cx="3569548" cy="432000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Современные технологии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449E933F-5D51-4E34-8C21-7A10F0141D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5635" y="3360121"/>
            <a:ext cx="4498999" cy="727550"/>
          </a:xfrm>
        </p:spPr>
        <p:txBody>
          <a:bodyPr rtlCol="0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Литий-ионный аккумулятор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Свинцово</a:t>
            </a:r>
            <a:r>
              <a:rPr lang="en-US" sz="2000" noProof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кислотный аккумулятор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Графеновый аккумулятор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Суперкондесаторы</a:t>
            </a:r>
          </a:p>
          <a:p>
            <a:pPr rtl="0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аккумулятор аккумуляторная батарея автомобильный бизнес логотип шаблон  плоско, справочная информация, проверь, дизайн PNG и вектор для бесплатной  загрузки">
            <a:extLst>
              <a:ext uri="{FF2B5EF4-FFF2-40B4-BE49-F238E27FC236}">
                <a16:creationId xmlns:a16="http://schemas.microsoft.com/office/drawing/2014/main" id="{02678F0A-1374-45F3-8026-94BE3276E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622" y="850064"/>
            <a:ext cx="2029574" cy="20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упить аккумулятор SAMSUNG EB464358VU для телефона Galaxy Ace Plus  GT-S7500/ GT-S6102/ GT-S6500/ S6802 в интернет-магазине БРИЗ.ру">
            <a:extLst>
              <a:ext uri="{FF2B5EF4-FFF2-40B4-BE49-F238E27FC236}">
                <a16:creationId xmlns:a16="http://schemas.microsoft.com/office/drawing/2014/main" id="{95EEB5F0-B0AC-4CD0-A619-4FD2C0B6F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000" r="90900">
                        <a14:foregroundMark x1="9600" y1="66100" x2="9000" y2="66100"/>
                        <a14:foregroundMark x1="90900" y1="29600" x2="90900" y2="2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020" y="1217152"/>
            <a:ext cx="1662486" cy="166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Что могут нанотехнологии (Богданов К.Ю.)">
            <a:extLst>
              <a:ext uri="{FF2B5EF4-FFF2-40B4-BE49-F238E27FC236}">
                <a16:creationId xmlns:a16="http://schemas.microsoft.com/office/drawing/2014/main" id="{D10E66EB-6235-430D-BB21-9FC69728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32" b="97834" l="3986" r="92029">
                        <a14:foregroundMark x1="28623" y1="28881" x2="27536" y2="28881"/>
                        <a14:foregroundMark x1="38406" y1="50181" x2="38406" y2="50181"/>
                        <a14:foregroundMark x1="57609" y1="50181" x2="57609" y2="50181"/>
                        <a14:foregroundMark x1="60870" y1="46931" x2="68841" y2="34296"/>
                        <a14:foregroundMark x1="59783" y1="15884" x2="30797" y2="13357"/>
                        <a14:foregroundMark x1="48551" y1="7581" x2="52899" y2="7581"/>
                        <a14:foregroundMark x1="90942" y1="35379" x2="92029" y2="57762"/>
                        <a14:foregroundMark x1="85507" y1="74368" x2="72101" y2="87726"/>
                        <a14:foregroundMark x1="72101" y1="87726" x2="65580" y2="88809"/>
                        <a14:foregroundMark x1="64130" y1="90253" x2="38768" y2="94585"/>
                        <a14:foregroundMark x1="48551" y1="97834" x2="48551" y2="97834"/>
                        <a14:foregroundMark x1="7246" y1="62094" x2="6159" y2="47653"/>
                        <a14:foregroundMark x1="6159" y1="47653" x2="6159" y2="47653"/>
                        <a14:foregroundMark x1="92029" y1="70036" x2="92029" y2="70036"/>
                        <a14:foregroundMark x1="50725" y1="4693" x2="50725" y2="4693"/>
                        <a14:foregroundMark x1="3986" y1="42238" x2="4710" y2="42238"/>
                        <a14:backgroundMark x1="50725" y1="62094" x2="50725" y2="62094"/>
                        <a14:backgroundMark x1="47464" y1="62455" x2="47464" y2="62455"/>
                        <a14:backgroundMark x1="47464" y1="61011" x2="47464" y2="61011"/>
                        <a14:backgroundMark x1="51812" y1="60289" x2="53986" y2="61011"/>
                        <a14:backgroundMark x1="53986" y1="62094" x2="53986" y2="64260"/>
                        <a14:backgroundMark x1="27536" y1="25632" x2="27536" y2="25632"/>
                        <a14:backgroundMark x1="63043" y1="71480" x2="63043" y2="71480"/>
                        <a14:backgroundMark x1="39493" y1="95668" x2="39493" y2="95668"/>
                        <a14:backgroundMark x1="39493" y1="94585" x2="39493" y2="94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2" y="3978363"/>
            <a:ext cx="1209383" cy="121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Суперконденсаторы на 2000 mAh o_0 | Пикабу">
            <a:extLst>
              <a:ext uri="{FF2B5EF4-FFF2-40B4-BE49-F238E27FC236}">
                <a16:creationId xmlns:a16="http://schemas.microsoft.com/office/drawing/2014/main" id="{6EBB5E02-122F-46CD-A007-68CC9784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34" y="3837100"/>
            <a:ext cx="1731628" cy="173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414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A2140-F76C-42F3-A94A-9581BC9F330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1A4F-ECB2-4AAD-86FC-185EC67319F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F16276-8714-4A72-9BD0-52E15B864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8" y="681792"/>
            <a:ext cx="8756086" cy="56796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338CF8-22F7-4642-B434-A9A4F0206700}"/>
              </a:ext>
            </a:extLst>
          </p:cNvPr>
          <p:cNvSpPr txBox="1"/>
          <p:nvPr/>
        </p:nvSpPr>
        <p:spPr>
          <a:xfrm>
            <a:off x="10041622" y="681792"/>
            <a:ext cx="2081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Добыча лития </a:t>
            </a:r>
          </a:p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i="1" dirty="0">
                <a:latin typeface="Calibri" panose="020F0502020204030204" pitchFamily="34" charset="0"/>
                <a:cs typeface="Calibri" panose="020F0502020204030204" pitchFamily="34" charset="0"/>
              </a:rPr>
              <a:t>На месте добычи остается выжженная земля </a:t>
            </a: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E83088-421D-4C75-B4A3-3CE8CDD99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477" y="0"/>
            <a:ext cx="2219394" cy="6192000"/>
          </a:xfrm>
          <a:prstGeom prst="rect">
            <a:avLst/>
          </a:prstGeom>
        </p:spPr>
      </p:pic>
      <p:sp>
        <p:nvSpPr>
          <p:cNvPr id="14" name="Заголовок 8">
            <a:extLst>
              <a:ext uri="{FF2B5EF4-FFF2-40B4-BE49-F238E27FC236}">
                <a16:creationId xmlns:a16="http://schemas.microsoft.com/office/drawing/2014/main" id="{5A0B6D66-A66C-466A-9E8E-AED29D2A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842" y="1422056"/>
            <a:ext cx="5184913" cy="432000"/>
          </a:xfrm>
        </p:spPr>
        <p:txBody>
          <a:bodyPr/>
          <a:lstStyle/>
          <a:p>
            <a:pPr algn="l"/>
            <a:r>
              <a:rPr lang="ru-RU" noProof="1">
                <a:latin typeface="Calibri" panose="020F0502020204030204" pitchFamily="34" charset="0"/>
                <a:cs typeface="Calibri" panose="020F0502020204030204" pitchFamily="34" charset="0"/>
              </a:rPr>
              <a:t>Сравнение популярных видов аккумуляторов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EC024CD2-C3B2-4847-9190-51413FD49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901640"/>
              </p:ext>
            </p:extLst>
          </p:nvPr>
        </p:nvGraphicFramePr>
        <p:xfrm>
          <a:off x="954073" y="2452119"/>
          <a:ext cx="8572500" cy="28765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31248">
                  <a:extLst>
                    <a:ext uri="{9D8B030D-6E8A-4147-A177-3AD203B41FA5}">
                      <a16:colId xmlns:a16="http://schemas.microsoft.com/office/drawing/2014/main" val="3852002820"/>
                    </a:ext>
                  </a:extLst>
                </a:gridCol>
                <a:gridCol w="2259763">
                  <a:extLst>
                    <a:ext uri="{9D8B030D-6E8A-4147-A177-3AD203B41FA5}">
                      <a16:colId xmlns:a16="http://schemas.microsoft.com/office/drawing/2014/main" val="2323421681"/>
                    </a:ext>
                  </a:extLst>
                </a:gridCol>
                <a:gridCol w="2234372">
                  <a:extLst>
                    <a:ext uri="{9D8B030D-6E8A-4147-A177-3AD203B41FA5}">
                      <a16:colId xmlns:a16="http://schemas.microsoft.com/office/drawing/2014/main" val="3724446029"/>
                    </a:ext>
                  </a:extLst>
                </a:gridCol>
                <a:gridCol w="2047117">
                  <a:extLst>
                    <a:ext uri="{9D8B030D-6E8A-4147-A177-3AD203B41FA5}">
                      <a16:colId xmlns:a16="http://schemas.microsoft.com/office/drawing/2014/main" val="252356658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Натриево-ионный аккумулятор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Литий-ионный аккумулятор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Свинцово-кислотный аккумулятор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893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Стоимость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Низкий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Низкий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44604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Плотность энергии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160–180 Вт · ч / 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250–693 Вт · ч / 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80–90 Вт · ч / 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41907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Удельная энергия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Вт · ч / кг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 Вт · ч / кг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35–40 Вт · ч / кг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99523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Удельная мощность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2–5 кВт / кг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245–430 Вт / кг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180 Вт / кг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3598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Безопасность при перевозке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Низкая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Умеренная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41405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Особенности материалов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по распространенности на планете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Скудные запасы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Токсичный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53512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Велосипедная стабильность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Высокая (саморазряд незначительный)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Высокая (саморазряд незначительный)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Умеренный (высокий саморазряд)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86588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Эффективность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Высокая (&gt; 90%)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Высокая (&gt; 90%)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Низкий (&lt;75%)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273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Диапазон температур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 -40 ° C до 60 ° C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 -25 ° C до 40 ° C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 -40 ° C до 60 ° C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05318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Замечания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Легкая транспортировка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Ограничения на транспортировку в разряженном состоянии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Быстрая зарядка невозможна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2938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1534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86DE1C-9E89-4C3A-A92A-3CB9F17B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11" b="90000" l="9211" r="96579">
                        <a14:foregroundMark x1="72632" y1="59211" x2="72632" y2="59211"/>
                        <a14:foregroundMark x1="72632" y1="81579" x2="72632" y2="81579"/>
                        <a14:foregroundMark x1="43421" y1="72105" x2="43421" y2="72105"/>
                        <a14:foregroundMark x1="78158" y1="55789" x2="78158" y2="55789"/>
                        <a14:foregroundMark x1="71579" y1="50263" x2="71579" y2="50263"/>
                        <a14:foregroundMark x1="67895" y1="41842" x2="67895" y2="41842"/>
                        <a14:foregroundMark x1="66842" y1="37105" x2="66842" y2="37105"/>
                        <a14:foregroundMark x1="70263" y1="45526" x2="70263" y2="45526"/>
                        <a14:foregroundMark x1="93684" y1="26316" x2="93684" y2="26316"/>
                        <a14:foregroundMark x1="37368" y1="4211" x2="37368" y2="4211"/>
                        <a14:foregroundMark x1="16316" y1="18421" x2="16316" y2="18421"/>
                        <a14:foregroundMark x1="19474" y1="23947" x2="19474" y2="23947"/>
                        <a14:foregroundMark x1="96842" y1="27632" x2="96842" y2="27632"/>
                        <a14:foregroundMark x1="9211" y1="31316" x2="9211" y2="31316"/>
                        <a14:backgroundMark x1="21053" y1="19737" x2="21053" y2="19737"/>
                        <a14:backgroundMark x1="21053" y1="20789" x2="21053" y2="20789"/>
                        <a14:backgroundMark x1="21053" y1="21579" x2="21053" y2="21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3996" y="756669"/>
            <a:ext cx="2505075" cy="2505075"/>
          </a:xfrm>
          <a:prstGeom prst="rect">
            <a:avLst/>
          </a:prstGeom>
          <a:noFill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sp>
        <p:nvSpPr>
          <p:cNvPr id="2" name="Заголовок 2">
            <a:extLst>
              <a:ext uri="{FF2B5EF4-FFF2-40B4-BE49-F238E27FC236}">
                <a16:creationId xmlns:a16="http://schemas.microsoft.com/office/drawing/2014/main" id="{3CDF899D-9C64-44AD-97FF-9E02016B8B3F}"/>
              </a:ext>
            </a:extLst>
          </p:cNvPr>
          <p:cNvSpPr txBox="1">
            <a:spLocks/>
          </p:cNvSpPr>
          <p:nvPr/>
        </p:nvSpPr>
        <p:spPr>
          <a:xfrm>
            <a:off x="866862" y="815392"/>
            <a:ext cx="5762625" cy="14984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Нематериальные активы и охрана интеллектуальной собственности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24B7609B-5AD3-4E60-92F5-CD3B66375527}"/>
              </a:ext>
            </a:extLst>
          </p:cNvPr>
          <p:cNvSpPr txBox="1">
            <a:spLocks/>
          </p:cNvSpPr>
          <p:nvPr/>
        </p:nvSpPr>
        <p:spPr>
          <a:xfrm>
            <a:off x="866862" y="2608395"/>
            <a:ext cx="8591550" cy="3793355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Регистрация товарных знаков</a:t>
            </a:r>
          </a:p>
          <a:p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Охрана промышленных образцов (дизайн)</a:t>
            </a:r>
          </a:p>
          <a:p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Патенты технических решений</a:t>
            </a:r>
          </a:p>
          <a:p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Регистрация рабочего ПО и БД</a:t>
            </a:r>
          </a:p>
          <a:p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Охрана интеллектуальной собственности распространяется не только на территорию РФ</a:t>
            </a:r>
          </a:p>
          <a:p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Определение типа охраны интеллектуальной собственности патент/коммерческая тайна (в нашем случае коммерческая тайна)</a:t>
            </a:r>
          </a:p>
          <a:p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Контроль использования интеллектуальной собственности</a:t>
            </a:r>
            <a:endParaRPr lang="ru-RU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504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1DCED1A5-10E0-4FFA-AD22-968F534C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942" y="2997000"/>
            <a:ext cx="3042696" cy="432000"/>
          </a:xfrm>
        </p:spPr>
        <p:txBody>
          <a:bodyPr/>
          <a:lstStyle/>
          <a:p>
            <a:pPr algn="l"/>
            <a:r>
              <a:rPr lang="ru-RU" noProof="1">
                <a:latin typeface="Calibri" panose="020F0502020204030204" pitchFamily="34" charset="0"/>
                <a:cs typeface="Calibri" panose="020F0502020204030204" pitchFamily="34" charset="0"/>
              </a:rPr>
              <a:t>Области применения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Smart Watch PNG образ | Векторы и PSD-файлы | Бесплатная загрузка на Pngtree">
            <a:extLst>
              <a:ext uri="{FF2B5EF4-FFF2-40B4-BE49-F238E27FC236}">
                <a16:creationId xmlns:a16="http://schemas.microsoft.com/office/drawing/2014/main" id="{0CF6D2F7-9B1D-4CC9-970F-3D3AE928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309" y="1000105"/>
            <a:ext cx="1955719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мартфон значок, смартфон, икона, вектор PNG и вектор для бесплатной  загрузки">
            <a:extLst>
              <a:ext uri="{FF2B5EF4-FFF2-40B4-BE49-F238E27FC236}">
                <a16:creationId xmlns:a16="http://schemas.microsoft.com/office/drawing/2014/main" id="{B4486219-FAB9-4A54-A645-852DDD0E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214" y="3581209"/>
            <a:ext cx="1895911" cy="189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Электробритва бритва Бритвы Средства личной гигиены, материал, красный,  Средства личной гигиены PNG и вектор для бесплатной загрузки">
            <a:extLst>
              <a:ext uri="{FF2B5EF4-FFF2-40B4-BE49-F238E27FC236}">
                <a16:creationId xmlns:a16="http://schemas.microsoft.com/office/drawing/2014/main" id="{0C049EEE-665A-4460-91CE-A0472EE1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2781">
            <a:off x="7411361" y="3535715"/>
            <a:ext cx="1757492" cy="17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фитнес смарт браслет значок серый монохромный стиль, фитнес, умный, браслет  PNG и вектор для бесплатной загрузки">
            <a:extLst>
              <a:ext uri="{FF2B5EF4-FFF2-40B4-BE49-F238E27FC236}">
                <a16:creationId xmlns:a16="http://schemas.microsoft.com/office/drawing/2014/main" id="{6E5DCE12-F420-43C1-9E3E-EFD5B79D2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00" b="93167" l="10000" r="90000">
                        <a14:foregroundMark x1="33500" y1="46500" x2="33500" y2="46500"/>
                        <a14:foregroundMark x1="48333" y1="12000" x2="48333" y2="11000"/>
                        <a14:foregroundMark x1="63083" y1="7000" x2="63083" y2="7000"/>
                        <a14:foregroundMark x1="41000" y1="39000" x2="41000" y2="39000"/>
                        <a14:foregroundMark x1="42667" y1="43167" x2="42667" y2="43167"/>
                        <a14:foregroundMark x1="42667" y1="46250" x2="42667" y2="46250"/>
                        <a14:foregroundMark x1="40083" y1="33083" x2="40083" y2="33083"/>
                        <a14:foregroundMark x1="47583" y1="88250" x2="47583" y2="88250"/>
                        <a14:foregroundMark x1="51583" y1="93167" x2="51583" y2="93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94" y="1437386"/>
            <a:ext cx="1243715" cy="124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7464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71862" y="3096000"/>
            <a:ext cx="4498999" cy="727550"/>
          </a:xfrm>
        </p:spPr>
        <p:txBody>
          <a:bodyPr rtlCol="0"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Дорогое производство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Сильное влияение на окружающую среду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Невозможность переработки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Труднодобываемость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Ограниченность лития на земле</a:t>
            </a:r>
          </a:p>
          <a:p>
            <a:pPr rtl="0"/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1DCED1A5-10E0-4FFA-AD22-968F534C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750" y="1942174"/>
            <a:ext cx="5184913" cy="432000"/>
          </a:xfrm>
        </p:spPr>
        <p:txBody>
          <a:bodyPr/>
          <a:lstStyle/>
          <a:p>
            <a:pPr algn="l"/>
            <a:r>
              <a:rPr lang="ru-RU" noProof="1">
                <a:latin typeface="Calibri" panose="020F0502020204030204" pitchFamily="34" charset="0"/>
                <a:cs typeface="Calibri" panose="020F0502020204030204" pitchFamily="34" charset="0"/>
              </a:rPr>
              <a:t>Проблемы современных аккумуляторов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E83088-421D-4C75-B4A3-3CE8CDD99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477" y="0"/>
            <a:ext cx="221939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C5DD01B4-7A19-4865-AACF-C823390A64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70420" y="2789030"/>
            <a:ext cx="4498999" cy="2159834"/>
          </a:xfrm>
        </p:spPr>
        <p:txBody>
          <a:bodyPr rtlCol="0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Информирование потребителей о технологиях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Сотрудничество с производителями электроники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Параллельная реклама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noProof="1">
                <a:latin typeface="Calibri" panose="020F0502020204030204" pitchFamily="34" charset="0"/>
                <a:cs typeface="Calibri" panose="020F0502020204030204" pitchFamily="34" charset="0"/>
              </a:rPr>
              <a:t>Регулярные отчеты о произодстве и влияении на окружающую среду</a:t>
            </a:r>
          </a:p>
          <a:p>
            <a:pPr rtl="0"/>
            <a:endParaRPr lang="ru-RU" dirty="0"/>
          </a:p>
        </p:txBody>
      </p:sp>
      <p:sp>
        <p:nvSpPr>
          <p:cNvPr id="28" name="Заголовок 8">
            <a:extLst>
              <a:ext uri="{FF2B5EF4-FFF2-40B4-BE49-F238E27FC236}">
                <a16:creationId xmlns:a16="http://schemas.microsoft.com/office/drawing/2014/main" id="{1C4BD3B2-6579-4CB6-924F-32BFB1AC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20" y="1606614"/>
            <a:ext cx="4498999" cy="432000"/>
          </a:xfrm>
        </p:spPr>
        <p:txBody>
          <a:bodyPr/>
          <a:lstStyle/>
          <a:p>
            <a:pPr algn="l"/>
            <a:r>
              <a:rPr lang="ru-RU" noProof="1">
                <a:latin typeface="Calibri" panose="020F0502020204030204" pitchFamily="34" charset="0"/>
                <a:cs typeface="Calibri" panose="020F0502020204030204" pitchFamily="34" charset="0"/>
              </a:rPr>
              <a:t>Выведение продукта на рынок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C5A2CB3-45AD-4ECD-A3F4-597FB7453CE9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DE2558-56DD-4294-A4CE-F8F25056C51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pic>
        <p:nvPicPr>
          <p:cNvPr id="1026" name="Picture 2" descr="Символ переработки Переработка мусора, мусора, Разное, лист, текст png |  PNGWing">
            <a:extLst>
              <a:ext uri="{FF2B5EF4-FFF2-40B4-BE49-F238E27FC236}">
                <a16:creationId xmlns:a16="http://schemas.microsoft.com/office/drawing/2014/main" id="{2F87A210-466F-48D9-81E8-CFDE6E9EB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" b="96567" l="10000" r="90000">
                        <a14:foregroundMark x1="42609" y1="20746" x2="42609" y2="20299"/>
                        <a14:foregroundMark x1="62283" y1="23134" x2="62283" y2="23134"/>
                        <a14:foregroundMark x1="39891" y1="5075" x2="39891" y2="5075"/>
                        <a14:foregroundMark x1="18804" y1="54179" x2="18804" y2="54179"/>
                        <a14:foregroundMark x1="38913" y1="896" x2="39239" y2="3284"/>
                        <a14:foregroundMark x1="83478" y1="70448" x2="83152" y2="70448"/>
                        <a14:foregroundMark x1="57283" y1="83881" x2="57283" y2="83881"/>
                        <a14:foregroundMark x1="27174" y1="78657" x2="27174" y2="78657"/>
                        <a14:foregroundMark x1="57935" y1="96567" x2="57935" y2="96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318" y="1822614"/>
            <a:ext cx="1837314" cy="13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9C68D3-D401-4BE5-9F59-C15FB0119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0702"/>
            <a:ext cx="1459769" cy="13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талог LeEco 2020">
            <a:extLst>
              <a:ext uri="{FF2B5EF4-FFF2-40B4-BE49-F238E27FC236}">
                <a16:creationId xmlns:a16="http://schemas.microsoft.com/office/drawing/2014/main" id="{874F6716-7BEA-44F3-93CE-95BC1967D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50" y="3876695"/>
            <a:ext cx="2776736" cy="78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27186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E5C3C0-1961-41C1-A284-4FD4CDA4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477" y="0"/>
            <a:ext cx="2219394" cy="6192000"/>
          </a:xfrm>
          <a:prstGeom prst="rect">
            <a:avLst/>
          </a:prstGeom>
        </p:spPr>
      </p:pic>
      <p:sp>
        <p:nvSpPr>
          <p:cNvPr id="17" name="Заголовок 8">
            <a:extLst>
              <a:ext uri="{FF2B5EF4-FFF2-40B4-BE49-F238E27FC236}">
                <a16:creationId xmlns:a16="http://schemas.microsoft.com/office/drawing/2014/main" id="{96E78FBF-55C1-43C2-ACA0-452BA8A9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276" y="3096000"/>
            <a:ext cx="3042696" cy="845191"/>
          </a:xfrm>
        </p:spPr>
        <p:txBody>
          <a:bodyPr/>
          <a:lstStyle/>
          <a:p>
            <a:pPr algn="l"/>
            <a:r>
              <a:rPr lang="ru-RU" noProof="1">
                <a:latin typeface="Calibri" panose="020F0502020204030204" pitchFamily="34" charset="0"/>
                <a:cs typeface="Calibri" panose="020F0502020204030204" pitchFamily="34" charset="0"/>
              </a:rPr>
              <a:t>Исследование и производство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2" descr="Aquion Energy: Investment rounds, top customers, partners and investors |  i3 Connect">
            <a:extLst>
              <a:ext uri="{FF2B5EF4-FFF2-40B4-BE49-F238E27FC236}">
                <a16:creationId xmlns:a16="http://schemas.microsoft.com/office/drawing/2014/main" id="{3E74416B-C69B-48E9-BB3B-5CAA54B7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59" b="89706" l="3620" r="97511">
                        <a14:foregroundMark x1="23529" y1="79412" x2="23529" y2="79412"/>
                        <a14:foregroundMark x1="6787" y1="70588" x2="6787" y2="70588"/>
                        <a14:foregroundMark x1="20588" y1="25000" x2="20588" y2="25000"/>
                        <a14:foregroundMark x1="23529" y1="25000" x2="23529" y2="25000"/>
                        <a14:foregroundMark x1="27602" y1="31618" x2="27602" y2="31618"/>
                        <a14:foregroundMark x1="27602" y1="31618" x2="27602" y2="31618"/>
                        <a14:foregroundMark x1="25792" y1="28676" x2="25792" y2="28676"/>
                        <a14:foregroundMark x1="24661" y1="28676" x2="22624" y2="44853"/>
                        <a14:foregroundMark x1="10860" y1="31618" x2="8824" y2="44853"/>
                        <a14:foregroundMark x1="13575" y1="31618" x2="6787" y2="63971"/>
                        <a14:foregroundMark x1="9729" y1="16176" x2="3846" y2="47059"/>
                        <a14:foregroundMark x1="14706" y1="9559" x2="21493" y2="9559"/>
                        <a14:foregroundMark x1="37557" y1="70588" x2="37557" y2="70588"/>
                        <a14:foregroundMark x1="48643" y1="70588" x2="48643" y2="70588"/>
                        <a14:foregroundMark x1="60407" y1="74265" x2="60407" y2="74265"/>
                        <a14:foregroundMark x1="69231" y1="77206" x2="69231" y2="77206"/>
                        <a14:foregroundMark x1="79186" y1="77206" x2="79186" y2="77206"/>
                        <a14:foregroundMark x1="94344" y1="73529" x2="94344" y2="73529"/>
                        <a14:foregroundMark x1="39367" y1="34559" x2="39367" y2="34559"/>
                        <a14:foregroundMark x1="51584" y1="38235" x2="51584" y2="38235"/>
                        <a14:foregroundMark x1="61538" y1="31618" x2="61538" y2="31618"/>
                        <a14:foregroundMark x1="73529" y1="31618" x2="73529" y2="31618"/>
                        <a14:foregroundMark x1="77149" y1="25000" x2="77149" y2="25000"/>
                        <a14:foregroundMark x1="97511" y1="66912" x2="97511" y2="66912"/>
                        <a14:foregroundMark x1="91176" y1="28676" x2="91176" y2="28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53" y="2119545"/>
            <a:ext cx="2952727" cy="90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ureates - New Technology Venture Accelerator (NETVA)">
            <a:extLst>
              <a:ext uri="{FF2B5EF4-FFF2-40B4-BE49-F238E27FC236}">
                <a16:creationId xmlns:a16="http://schemas.microsoft.com/office/drawing/2014/main" id="{A2997690-3D20-4624-BA8A-C3C8199E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429" y1="13500" x2="45429" y2="13500"/>
                        <a14:foregroundMark x1="54000" y1="28000" x2="54000" y2="28000"/>
                        <a14:foregroundMark x1="32571" y1="32500" x2="32571" y2="32500"/>
                        <a14:foregroundMark x1="45429" y1="49000" x2="45429" y2="49000"/>
                        <a14:foregroundMark x1="49143" y1="59000" x2="49143" y2="59000"/>
                        <a14:foregroundMark x1="35143" y1="86500" x2="35143" y2="86500"/>
                        <a14:foregroundMark x1="38286" y1="86500" x2="38286" y2="86500"/>
                        <a14:foregroundMark x1="42286" y1="86500" x2="42286" y2="86500"/>
                        <a14:foregroundMark x1="48000" y1="86500" x2="48000" y2="86500"/>
                        <a14:foregroundMark x1="55143" y1="86500" x2="55143" y2="86500"/>
                        <a14:foregroundMark x1="58857" y1="84500" x2="58857" y2="8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455" y="4064111"/>
            <a:ext cx="2474524" cy="141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5493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3D6BCC-CDB8-4099-B544-06EE209AEC3E}"/>
              </a:ext>
            </a:extLst>
          </p:cNvPr>
          <p:cNvSpPr/>
          <p:nvPr/>
        </p:nvSpPr>
        <p:spPr>
          <a:xfrm>
            <a:off x="10041622" y="6306741"/>
            <a:ext cx="1283516" cy="45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7E41-3402-484D-9EB8-444E76CCA6C3}"/>
              </a:ext>
            </a:extLst>
          </p:cNvPr>
          <p:cNvSpPr txBox="1"/>
          <p:nvPr/>
        </p:nvSpPr>
        <p:spPr>
          <a:xfrm>
            <a:off x="10469680" y="6361416"/>
            <a:ext cx="9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Na-Ion</a:t>
            </a:r>
            <a:endParaRPr lang="ru-RU" sz="2000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E5C3C0-1961-41C1-A284-4FD4CDA4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477" y="0"/>
            <a:ext cx="2219394" cy="6192000"/>
          </a:xfrm>
          <a:prstGeom prst="rect">
            <a:avLst/>
          </a:prstGeom>
        </p:spPr>
      </p:pic>
      <p:sp>
        <p:nvSpPr>
          <p:cNvPr id="17" name="Заголовок 8">
            <a:extLst>
              <a:ext uri="{FF2B5EF4-FFF2-40B4-BE49-F238E27FC236}">
                <a16:creationId xmlns:a16="http://schemas.microsoft.com/office/drawing/2014/main" id="{96E78FBF-55C1-43C2-ACA0-452BA8A9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996" y="1158143"/>
            <a:ext cx="3836399" cy="845191"/>
          </a:xfrm>
        </p:spPr>
        <p:txBody>
          <a:bodyPr/>
          <a:lstStyle/>
          <a:p>
            <a:pPr algn="l"/>
            <a:r>
              <a:rPr lang="ru-RU" noProof="1">
                <a:latin typeface="Calibri" panose="020F0502020204030204" pitchFamily="34" charset="0"/>
                <a:cs typeface="Calibri" panose="020F0502020204030204" pitchFamily="34" charset="0"/>
              </a:rPr>
              <a:t>Диаграмма ганта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80A0D31-CA05-4B3F-88B4-861C6BA48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119199"/>
              </p:ext>
            </p:extLst>
          </p:nvPr>
        </p:nvGraphicFramePr>
        <p:xfrm>
          <a:off x="1121494" y="2263491"/>
          <a:ext cx="7905061" cy="352025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88708">
                  <a:extLst>
                    <a:ext uri="{9D8B030D-6E8A-4147-A177-3AD203B41FA5}">
                      <a16:colId xmlns:a16="http://schemas.microsoft.com/office/drawing/2014/main" val="3655804501"/>
                    </a:ext>
                  </a:extLst>
                </a:gridCol>
                <a:gridCol w="882386">
                  <a:extLst>
                    <a:ext uri="{9D8B030D-6E8A-4147-A177-3AD203B41FA5}">
                      <a16:colId xmlns:a16="http://schemas.microsoft.com/office/drawing/2014/main" val="4180300929"/>
                    </a:ext>
                  </a:extLst>
                </a:gridCol>
                <a:gridCol w="882386">
                  <a:extLst>
                    <a:ext uri="{9D8B030D-6E8A-4147-A177-3AD203B41FA5}">
                      <a16:colId xmlns:a16="http://schemas.microsoft.com/office/drawing/2014/main" val="2145938240"/>
                    </a:ext>
                  </a:extLst>
                </a:gridCol>
                <a:gridCol w="494542">
                  <a:extLst>
                    <a:ext uri="{9D8B030D-6E8A-4147-A177-3AD203B41FA5}">
                      <a16:colId xmlns:a16="http://schemas.microsoft.com/office/drawing/2014/main" val="207271062"/>
                    </a:ext>
                  </a:extLst>
                </a:gridCol>
                <a:gridCol w="493696">
                  <a:extLst>
                    <a:ext uri="{9D8B030D-6E8A-4147-A177-3AD203B41FA5}">
                      <a16:colId xmlns:a16="http://schemas.microsoft.com/office/drawing/2014/main" val="2761550400"/>
                    </a:ext>
                  </a:extLst>
                </a:gridCol>
                <a:gridCol w="493696">
                  <a:extLst>
                    <a:ext uri="{9D8B030D-6E8A-4147-A177-3AD203B41FA5}">
                      <a16:colId xmlns:a16="http://schemas.microsoft.com/office/drawing/2014/main" val="433504703"/>
                    </a:ext>
                  </a:extLst>
                </a:gridCol>
                <a:gridCol w="493696">
                  <a:extLst>
                    <a:ext uri="{9D8B030D-6E8A-4147-A177-3AD203B41FA5}">
                      <a16:colId xmlns:a16="http://schemas.microsoft.com/office/drawing/2014/main" val="1326027655"/>
                    </a:ext>
                  </a:extLst>
                </a:gridCol>
                <a:gridCol w="701167">
                  <a:extLst>
                    <a:ext uri="{9D8B030D-6E8A-4147-A177-3AD203B41FA5}">
                      <a16:colId xmlns:a16="http://schemas.microsoft.com/office/drawing/2014/main" val="1188351672"/>
                    </a:ext>
                  </a:extLst>
                </a:gridCol>
                <a:gridCol w="493696">
                  <a:extLst>
                    <a:ext uri="{9D8B030D-6E8A-4147-A177-3AD203B41FA5}">
                      <a16:colId xmlns:a16="http://schemas.microsoft.com/office/drawing/2014/main" val="2031604281"/>
                    </a:ext>
                  </a:extLst>
                </a:gridCol>
                <a:gridCol w="493696">
                  <a:extLst>
                    <a:ext uri="{9D8B030D-6E8A-4147-A177-3AD203B41FA5}">
                      <a16:colId xmlns:a16="http://schemas.microsoft.com/office/drawing/2014/main" val="3550069651"/>
                    </a:ext>
                  </a:extLst>
                </a:gridCol>
                <a:gridCol w="493696">
                  <a:extLst>
                    <a:ext uri="{9D8B030D-6E8A-4147-A177-3AD203B41FA5}">
                      <a16:colId xmlns:a16="http://schemas.microsoft.com/office/drawing/2014/main" val="2183712238"/>
                    </a:ext>
                  </a:extLst>
                </a:gridCol>
                <a:gridCol w="493696">
                  <a:extLst>
                    <a:ext uri="{9D8B030D-6E8A-4147-A177-3AD203B41FA5}">
                      <a16:colId xmlns:a16="http://schemas.microsoft.com/office/drawing/2014/main" val="2677773986"/>
                    </a:ext>
                  </a:extLst>
                </a:gridCol>
              </a:tblGrid>
              <a:tr h="4492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задачи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Начало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Конец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 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2022 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2023 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2024 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2025 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2026 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2027 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2028 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2029 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5529619"/>
                  </a:ext>
                </a:extLst>
              </a:tr>
              <a:tr h="224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Исследования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01.02.2021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15.12.2021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0779740"/>
                  </a:ext>
                </a:extLst>
              </a:tr>
              <a:tr h="6227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Предварительное раскрытие информации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01.12.2021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31.12.2021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5458466"/>
                  </a:ext>
                </a:extLst>
              </a:tr>
              <a:tr h="4117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Раскрытие изобретения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10.01.2022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28.12.2022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4145402"/>
                  </a:ext>
                </a:extLst>
              </a:tr>
              <a:tr h="224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Оценка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10.01.2022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10.01.2023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8554999"/>
                  </a:ext>
                </a:extLst>
              </a:tr>
              <a:tr h="224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Защита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10.05.2022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10.10.2023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9926325"/>
                  </a:ext>
                </a:extLst>
              </a:tr>
              <a:tr h="2465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Маркетинг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30.10.2023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31.12.2027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9966292"/>
                  </a:ext>
                </a:extLst>
              </a:tr>
              <a:tr h="224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Запуска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10.01.2024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01.06.2024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9270367"/>
                  </a:ext>
                </a:extLst>
              </a:tr>
              <a:tr h="2465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Лицензирование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02.06.2024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31.12.2029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94424"/>
                  </a:ext>
                </a:extLst>
              </a:tr>
              <a:tr h="4117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Коммерциализация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02.06.2024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31.12.2030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221876"/>
                  </a:ext>
                </a:extLst>
              </a:tr>
              <a:tr h="235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Доходы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12.06.2024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31.12.2030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9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3031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561_TF16411245.potx" id="{773883C8-4131-4ECF-9E3C-74DD0B29E0A1}" vid="{18BBA691-B286-47C1-88FF-3C6BA8E7AA8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fb0879af-3eba-417a-a55a-ffe6dcd6ca77"/>
    <ds:schemaRef ds:uri="6dc4bcd6-49db-4c07-9060-8acfc67cef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в минималистичных цветах</Template>
  <TotalTime>573</TotalTime>
  <Words>979</Words>
  <Application>Microsoft Office PowerPoint</Application>
  <PresentationFormat>Широкоэкранный</PresentationFormat>
  <Paragraphs>478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Times New Roman</vt:lpstr>
      <vt:lpstr>Тема Office</vt:lpstr>
      <vt:lpstr>Na – ion аккумуляторы</vt:lpstr>
      <vt:lpstr>Презентация PowerPoint</vt:lpstr>
      <vt:lpstr>Сравнение популярных видов аккумуляторов</vt:lpstr>
      <vt:lpstr>Презентация PowerPoint</vt:lpstr>
      <vt:lpstr>Области применения</vt:lpstr>
      <vt:lpstr>Проблемы современных аккумуляторов</vt:lpstr>
      <vt:lpstr>Выведение продукта на рынок</vt:lpstr>
      <vt:lpstr>Исследование и производство</vt:lpstr>
      <vt:lpstr>Диаграмма ганта</vt:lpstr>
      <vt:lpstr>Комерциализация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Современные технологии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 – ion аккумуляторы</dc:title>
  <dc:creator>Егор Митрофанов</dc:creator>
  <cp:lastModifiedBy>Егор Митрофанов</cp:lastModifiedBy>
  <cp:revision>52</cp:revision>
  <dcterms:created xsi:type="dcterms:W3CDTF">2020-10-04T12:05:25Z</dcterms:created>
  <dcterms:modified xsi:type="dcterms:W3CDTF">2020-12-14T11:10:36Z</dcterms:modified>
</cp:coreProperties>
</file>